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9"/>
  </p:notesMasterIdLst>
  <p:sldIdLst>
    <p:sldId id="273" r:id="rId2"/>
    <p:sldId id="268" r:id="rId3"/>
    <p:sldId id="302" r:id="rId4"/>
    <p:sldId id="303" r:id="rId5"/>
    <p:sldId id="304" r:id="rId6"/>
    <p:sldId id="307" r:id="rId7"/>
    <p:sldId id="305" r:id="rId8"/>
    <p:sldId id="306" r:id="rId9"/>
    <p:sldId id="308" r:id="rId10"/>
    <p:sldId id="309" r:id="rId11"/>
    <p:sldId id="310" r:id="rId12"/>
    <p:sldId id="311" r:id="rId13"/>
    <p:sldId id="312" r:id="rId14"/>
    <p:sldId id="313" r:id="rId15"/>
    <p:sldId id="314" r:id="rId16"/>
    <p:sldId id="315" r:id="rId17"/>
    <p:sldId id="275" r:id="rId18"/>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y Lau" initials="SL" lastIdx="1" clrIdx="0">
    <p:extLst>
      <p:ext uri="{19B8F6BF-5375-455C-9EA6-DF929625EA0E}">
        <p15:presenceInfo xmlns:p15="http://schemas.microsoft.com/office/powerpoint/2012/main" userId="S::susylau@orbbec3d.com::515849f7-3064-4713-ac4f-56ae3ef28a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8B1F"/>
    <a:srgbClr val="2850FF"/>
    <a:srgbClr val="D6D6D6"/>
    <a:srgbClr val="4B6EE4"/>
    <a:srgbClr val="007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799" autoAdjust="0"/>
  </p:normalViewPr>
  <p:slideViewPr>
    <p:cSldViewPr snapToGrid="0" showGuides="1">
      <p:cViewPr varScale="1">
        <p:scale>
          <a:sx n="60" d="100"/>
          <a:sy n="60" d="100"/>
        </p:scale>
        <p:origin x="872" y="48"/>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842961-7405-45C6-8DD3-5D974DFF97DE}" type="datetimeFigureOut">
              <a:rPr lang="zh-CN" altLang="en-US" smtClean="0"/>
              <a:t>2026/1/14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3CD951-0D2E-440F-9D67-DD38919EBA3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000" u="sng" dirty="0">
                <a:latin typeface="微软雅黑" panose="020B0503020204020204" pitchFamily="34" charset="-122"/>
                <a:ea typeface="微软雅黑" panose="020B0503020204020204" pitchFamily="34" charset="-122"/>
              </a:rPr>
              <a:t>decoupled depth–color design and dual-channel color capture with consistent ISP imaging results</a:t>
            </a:r>
            <a:endParaRPr lang="en-US" altLang="zh-CN" sz="1000" u="none" dirty="0">
              <a:latin typeface="微软雅黑" panose="020B0503020204020204" pitchFamily="34" charset="-122"/>
              <a:ea typeface="微软雅黑" panose="020B0503020204020204" pitchFamily="34" charset="-122"/>
            </a:endParaRPr>
          </a:p>
          <a:p>
            <a:r>
              <a:rPr lang="en-US" altLang="zh-CN" sz="1000" u="none" dirty="0">
                <a:latin typeface="微软雅黑" panose="020B0503020204020204" pitchFamily="34" charset="-122"/>
                <a:ea typeface="微软雅黑" panose="020B0503020204020204" pitchFamily="34" charset="-122"/>
              </a:rPr>
              <a:t>Depth data processing (Depth ISP) and color image processing (RGB ISP) are independent of each other and do not interfere with one another. When adjusting parameters for depth images, the original performance of color images is not affected, thereby ensuring that both types of images operate in their optimal states. This allows greater freedom in image tuning and results in more stable system performance. At the same time, synchronous acquisition from dual RGB cameras is supported, and consistent ISP imaging results are ensured across both channels. Multiple RGB viewpoints from the hand, head, and chest can output images with consistent visual characteristics, enabling more precise coordination.</a:t>
            </a:r>
            <a:endParaRPr lang="zh-CN" altLang="en-US" sz="1000" u="none" dirty="0"/>
          </a:p>
        </p:txBody>
      </p:sp>
      <p:sp>
        <p:nvSpPr>
          <p:cNvPr id="4" name="灯片编号占位符 3"/>
          <p:cNvSpPr>
            <a:spLocks noGrp="1"/>
          </p:cNvSpPr>
          <p:nvPr>
            <p:ph type="sldNum" sz="quarter" idx="5"/>
          </p:nvPr>
        </p:nvSpPr>
        <p:spPr/>
        <p:txBody>
          <a:bodyPr/>
          <a:lstStyle/>
          <a:p>
            <a:fld id="{143CD951-0D2E-440F-9D67-DD38919EBA3A}" type="slidenum">
              <a:rPr lang="zh-CN" altLang="en-US" smtClean="0"/>
              <a:t>3</a:t>
            </a:fld>
            <a:endParaRPr lang="zh-CN" altLang="en-US"/>
          </a:p>
        </p:txBody>
      </p:sp>
    </p:spTree>
    <p:extLst>
      <p:ext uri="{BB962C8B-B14F-4D97-AF65-F5344CB8AC3E}">
        <p14:creationId xmlns:p14="http://schemas.microsoft.com/office/powerpoint/2010/main" val="83341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43CD951-0D2E-440F-9D67-DD38919EBA3A}" type="slidenum">
              <a:rPr lang="zh-CN" altLang="en-US" smtClean="0"/>
              <a:t>4</a:t>
            </a:fld>
            <a:endParaRPr lang="zh-CN" altLang="en-US"/>
          </a:p>
        </p:txBody>
      </p:sp>
    </p:spTree>
    <p:extLst>
      <p:ext uri="{BB962C8B-B14F-4D97-AF65-F5344CB8AC3E}">
        <p14:creationId xmlns:p14="http://schemas.microsoft.com/office/powerpoint/2010/main" val="208335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en-US" altLang="zh-CN" sz="1200" u="sng" dirty="0">
                <a:latin typeface="微软雅黑" panose="020B0503020204020204" pitchFamily="34" charset="-122"/>
                <a:ea typeface="微软雅黑" panose="020B0503020204020204" pitchFamily="34" charset="-122"/>
              </a:rPr>
              <a:t>Spatial &amp; Temporal Depth to Color Alignment with Independently Configurable Resolutions</a:t>
            </a:r>
            <a:endParaRPr lang="zh-CN" altLang="en-US" sz="1200" u="sng" dirty="0">
              <a:latin typeface="微软雅黑" panose="020B0503020204020204" pitchFamily="34" charset="-122"/>
              <a:ea typeface="微软雅黑" panose="020B0503020204020204" pitchFamily="34" charset="-122"/>
            </a:endParaRPr>
          </a:p>
          <a:p>
            <a:r>
              <a:rPr lang="en-US" altLang="zh-CN" dirty="0"/>
              <a:t>The camera’s depth and color data can be aligned in both time and space, while their resolutions can be configured independently without constraining each other. Since different tasks impose different requirements on depth and color data, this independent configuration enables targeted optimization of each data source, resulting in more efficient resource utilization and adaptability to a wide range of application requirements.</a:t>
            </a:r>
            <a:endParaRPr lang="zh-CN" altLang="en-US" dirty="0"/>
          </a:p>
        </p:txBody>
      </p:sp>
      <p:sp>
        <p:nvSpPr>
          <p:cNvPr id="4" name="灯片编号占位符 3"/>
          <p:cNvSpPr>
            <a:spLocks noGrp="1"/>
          </p:cNvSpPr>
          <p:nvPr>
            <p:ph type="sldNum" sz="quarter" idx="5"/>
          </p:nvPr>
        </p:nvSpPr>
        <p:spPr/>
        <p:txBody>
          <a:bodyPr/>
          <a:lstStyle/>
          <a:p>
            <a:fld id="{143CD951-0D2E-440F-9D67-DD38919EBA3A}" type="slidenum">
              <a:rPr lang="zh-CN" altLang="en-US" smtClean="0"/>
              <a:t>5</a:t>
            </a:fld>
            <a:endParaRPr lang="zh-CN" altLang="en-US"/>
          </a:p>
        </p:txBody>
      </p:sp>
    </p:spTree>
    <p:extLst>
      <p:ext uri="{BB962C8B-B14F-4D97-AF65-F5344CB8AC3E}">
        <p14:creationId xmlns:p14="http://schemas.microsoft.com/office/powerpoint/2010/main" val="311111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800" u="sng" dirty="0">
                <a:latin typeface="微软雅黑" panose="020B0503020204020204" pitchFamily="34" charset="-122"/>
                <a:ea typeface="微软雅黑" panose="020B0503020204020204" pitchFamily="34" charset="-122"/>
              </a:rPr>
              <a:t>Externally Triggered Capture for Synchronized Operation</a:t>
            </a:r>
          </a:p>
          <a:p>
            <a:r>
              <a:rPr lang="en-US" altLang="zh-CN" sz="800" dirty="0"/>
              <a:t>The camera can be triggered to capture or acquire images through external signals, commands, or events, rather than operating in continuous automatic acquisition mode. This enables the camera to coordinate with other devices, actions, or scene events and to output signals for linked operations, such as automatically capturing images when a robot reaches out, or initiating visual recognition in response to a specific task or event trigger.</a:t>
            </a:r>
            <a:endParaRPr lang="zh-CN" altLang="en-US" sz="800" dirty="0"/>
          </a:p>
        </p:txBody>
      </p:sp>
      <p:sp>
        <p:nvSpPr>
          <p:cNvPr id="4" name="灯片编号占位符 3"/>
          <p:cNvSpPr>
            <a:spLocks noGrp="1"/>
          </p:cNvSpPr>
          <p:nvPr>
            <p:ph type="sldNum" sz="quarter" idx="5"/>
          </p:nvPr>
        </p:nvSpPr>
        <p:spPr/>
        <p:txBody>
          <a:bodyPr/>
          <a:lstStyle/>
          <a:p>
            <a:fld id="{143CD951-0D2E-440F-9D67-DD38919EBA3A}" type="slidenum">
              <a:rPr lang="zh-CN" altLang="en-US" smtClean="0"/>
              <a:t>6</a:t>
            </a:fld>
            <a:endParaRPr lang="zh-CN" altLang="en-US"/>
          </a:p>
        </p:txBody>
      </p:sp>
    </p:spTree>
    <p:extLst>
      <p:ext uri="{BB962C8B-B14F-4D97-AF65-F5344CB8AC3E}">
        <p14:creationId xmlns:p14="http://schemas.microsoft.com/office/powerpoint/2010/main" val="328675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奥比PPT封面页">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normAutofit/>
          </a:bodyPr>
          <a:lstStyle>
            <a:lvl1pPr algn="ctr">
              <a:defRPr sz="48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bg1"/>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奥比PPT普通页">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631968" y="254857"/>
            <a:ext cx="566580" cy="508027"/>
          </a:xfrm>
          <a:prstGeom prst="rect">
            <a:avLst/>
          </a:prstGeom>
        </p:spPr>
        <p:txBody>
          <a:bodyPr anchor="b">
            <a:noAutofit/>
          </a:bodyPr>
          <a:lstStyle>
            <a:lvl1pPr marL="0" indent="0" algn="ctr">
              <a:buNone/>
              <a:defRPr sz="2400" b="1">
                <a:solidFill>
                  <a:srgbClr val="2850FF"/>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dirty="0"/>
              <a:t>01</a:t>
            </a:r>
            <a:endParaRPr lang="zh-CN" altLang="en-US" dirty="0"/>
          </a:p>
        </p:txBody>
      </p:sp>
      <p:sp>
        <p:nvSpPr>
          <p:cNvPr id="5" name="文本占位符 4"/>
          <p:cNvSpPr>
            <a:spLocks noGrp="1"/>
          </p:cNvSpPr>
          <p:nvPr>
            <p:ph type="body" sz="quarter" idx="3" hasCustomPrompt="1"/>
          </p:nvPr>
        </p:nvSpPr>
        <p:spPr>
          <a:xfrm>
            <a:off x="1108818" y="249381"/>
            <a:ext cx="5183188" cy="501708"/>
          </a:xfrm>
          <a:prstGeom prst="rect">
            <a:avLst/>
          </a:prstGeom>
        </p:spPr>
        <p:txBody>
          <a:bodyPr anchor="b">
            <a:normAutofit/>
          </a:bodyPr>
          <a:lstStyle>
            <a:lvl1pPr marL="0" indent="0">
              <a:lnSpc>
                <a:spcPct val="100000"/>
              </a:lnSpc>
              <a:buNone/>
              <a:defRPr sz="2400" b="1">
                <a:solidFill>
                  <a:srgbClr val="2850FF"/>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ltLang="zh-CN" sz="2400" b="1" dirty="0">
                <a:solidFill>
                  <a:srgbClr val="2850FF"/>
                </a:solidFill>
                <a:latin typeface="微软雅黑" panose="020B0503020204020204" pitchFamily="34" charset="-122"/>
                <a:ea typeface="微软雅黑" panose="020B0503020204020204" pitchFamily="34" charset="-122"/>
              </a:rPr>
              <a:t>Add main title</a:t>
            </a:r>
            <a:endParaRPr lang="zh-CN" altLang="en-US" sz="2400" b="1" dirty="0">
              <a:solidFill>
                <a:srgbClr val="2850FF"/>
              </a:solidFill>
              <a:latin typeface="微软雅黑" panose="020B0503020204020204" pitchFamily="34" charset="-122"/>
              <a:ea typeface="微软雅黑" panose="020B0503020204020204" pitchFamily="34" charset="-122"/>
            </a:endParaRPr>
          </a:p>
        </p:txBody>
      </p:sp>
      <p:sp>
        <p:nvSpPr>
          <p:cNvPr id="10" name="内容占位符 2"/>
          <p:cNvSpPr>
            <a:spLocks noGrp="1"/>
          </p:cNvSpPr>
          <p:nvPr>
            <p:ph idx="13" hasCustomPrompt="1"/>
          </p:nvPr>
        </p:nvSpPr>
        <p:spPr>
          <a:xfrm>
            <a:off x="631968" y="1580298"/>
            <a:ext cx="10515600" cy="4351338"/>
          </a:xfrm>
          <a:prstGeom prst="rect">
            <a:avLst/>
          </a:prstGeom>
        </p:spPr>
        <p:txBody>
          <a:bodyPr/>
          <a:lstStyle>
            <a:lvl1pPr marL="0" indent="0">
              <a:buFontTx/>
              <a:buNone/>
              <a:defRPr sz="1600">
                <a:latin typeface="微软雅黑" panose="020B0503020204020204" pitchFamily="34" charset="-122"/>
                <a:ea typeface="微软雅黑" panose="020B0503020204020204" pitchFamily="34" charset="-122"/>
              </a:defRPr>
            </a:lvl1pPr>
            <a:lvl2pPr marL="457200" indent="0">
              <a:buFontTx/>
              <a:buNone/>
              <a:defRPr sz="1400">
                <a:latin typeface="微软雅黑" panose="020B0503020204020204" pitchFamily="34" charset="-122"/>
                <a:ea typeface="微软雅黑" panose="020B0503020204020204" pitchFamily="34" charset="-122"/>
              </a:defRPr>
            </a:lvl2pPr>
            <a:lvl3pPr marL="914400" indent="0">
              <a:buFontTx/>
              <a:buNone/>
              <a:defRPr sz="1200">
                <a:latin typeface="微软雅黑" panose="020B0503020204020204" pitchFamily="34" charset="-122"/>
                <a:ea typeface="微软雅黑" panose="020B0503020204020204" pitchFamily="34" charset="-122"/>
              </a:defRPr>
            </a:lvl3pPr>
            <a:lvl4pPr>
              <a:defRPr sz="1200">
                <a:latin typeface="微软雅黑" panose="020B0503020204020204" pitchFamily="34" charset="-122"/>
                <a:ea typeface="微软雅黑" panose="020B0503020204020204" pitchFamily="34" charset="-122"/>
              </a:defRPr>
            </a:lvl4pPr>
            <a:lvl5pPr>
              <a:defRPr sz="1400">
                <a:latin typeface="微软雅黑" panose="020B0503020204020204" pitchFamily="34" charset="-122"/>
                <a:ea typeface="微软雅黑" panose="020B0503020204020204" pitchFamily="34" charset="-122"/>
              </a:defRPr>
            </a:lvl5pPr>
          </a:lstStyle>
          <a:p>
            <a:pPr lvl="0"/>
            <a:r>
              <a:rPr lang="en-US" altLang="zh-CN" sz="1600" dirty="0">
                <a:latin typeface="微软雅黑" panose="020B0503020204020204" pitchFamily="34" charset="-122"/>
                <a:ea typeface="微软雅黑" panose="020B0503020204020204" pitchFamily="34" charset="-122"/>
              </a:rPr>
              <a:t>Intelligent computing for everyone everywhere.</a:t>
            </a:r>
            <a:endParaRPr lang="zh-CN" altLang="en-US" dirty="0"/>
          </a:p>
        </p:txBody>
      </p:sp>
      <p:sp>
        <p:nvSpPr>
          <p:cNvPr id="2" name="文本框 1">
            <a:extLst>
              <a:ext uri="{FF2B5EF4-FFF2-40B4-BE49-F238E27FC236}">
                <a16:creationId xmlns:a16="http://schemas.microsoft.com/office/drawing/2014/main" id="{41E6C6B0-0E58-B7AA-394F-CCF4BE5EC4B2}"/>
              </a:ext>
            </a:extLst>
          </p:cNvPr>
          <p:cNvSpPr txBox="1"/>
          <p:nvPr userDrawn="1"/>
        </p:nvSpPr>
        <p:spPr>
          <a:xfrm>
            <a:off x="1336642" y="2318995"/>
            <a:ext cx="9518716" cy="1569660"/>
          </a:xfrm>
          <a:prstGeom prst="rect">
            <a:avLst/>
          </a:prstGeom>
          <a:noFill/>
        </p:spPr>
        <p:txBody>
          <a:bodyPr wrap="square">
            <a:spAutoFit/>
          </a:bodyPr>
          <a:lstStyle/>
          <a:p>
            <a:pPr algn="ctr">
              <a:buNone/>
            </a:pPr>
            <a:r>
              <a:rPr lang="en-US" altLang="zh-CN" sz="4800" b="1" dirty="0">
                <a:solidFill>
                  <a:schemeClr val="bg2"/>
                </a:solidFill>
              </a:rPr>
              <a:t>Confidential</a:t>
            </a:r>
          </a:p>
          <a:p>
            <a:pPr algn="ctr">
              <a:buNone/>
            </a:pPr>
            <a:r>
              <a:rPr lang="en-US" altLang="zh-CN" sz="4800" b="1" dirty="0">
                <a:solidFill>
                  <a:schemeClr val="bg2"/>
                </a:solidFill>
              </a:rPr>
              <a:t>For Internal Use Only</a:t>
            </a:r>
            <a:endParaRPr lang="en-US" altLang="zh-CN" sz="4800" dirty="0">
              <a:solidFill>
                <a:schemeClr val="bg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奥比PPT章节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标题 1"/>
          <p:cNvSpPr>
            <a:spLocks noGrp="1"/>
          </p:cNvSpPr>
          <p:nvPr>
            <p:ph type="ctrTitle" hasCustomPrompt="1"/>
          </p:nvPr>
        </p:nvSpPr>
        <p:spPr>
          <a:xfrm>
            <a:off x="2212156" y="999145"/>
            <a:ext cx="9144000" cy="1207043"/>
          </a:xfrm>
          <a:prstGeom prst="rect">
            <a:avLst/>
          </a:prstGeom>
        </p:spPr>
        <p:txBody>
          <a:bodyPr anchor="b">
            <a:normAutofit/>
          </a:bodyPr>
          <a:lstStyle>
            <a:lvl1pPr algn="ctr">
              <a:lnSpc>
                <a:spcPct val="100000"/>
              </a:lnSpc>
              <a:defRPr sz="48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r>
              <a:rPr lang="en-US" altLang="zh-CN" sz="4800" b="1" dirty="0">
                <a:solidFill>
                  <a:schemeClr val="bg1"/>
                </a:solidFill>
                <a:latin typeface="微软雅黑" panose="020B0503020204020204" pitchFamily="34" charset="-122"/>
                <a:ea typeface="微软雅黑" panose="020B0503020204020204" pitchFamily="34" charset="-122"/>
              </a:rPr>
              <a:t>Add main title</a:t>
            </a:r>
            <a:endParaRPr lang="zh-CN" altLang="en-US" dirty="0"/>
          </a:p>
        </p:txBody>
      </p:sp>
      <p:sp>
        <p:nvSpPr>
          <p:cNvPr id="8" name="副标题 2"/>
          <p:cNvSpPr>
            <a:spLocks noGrp="1"/>
          </p:cNvSpPr>
          <p:nvPr>
            <p:ph type="subTitle" idx="1" hasCustomPrompt="1"/>
          </p:nvPr>
        </p:nvSpPr>
        <p:spPr>
          <a:xfrm>
            <a:off x="1627695" y="4725060"/>
            <a:ext cx="9144000" cy="775652"/>
          </a:xfrm>
          <a:prstGeom prst="rect">
            <a:avLst/>
          </a:prstGeom>
        </p:spPr>
        <p:txBody>
          <a:bodyPr>
            <a:normAutofit/>
          </a:bodyPr>
          <a:lstStyle>
            <a:lvl1pPr marL="0" indent="0" algn="ctr">
              <a:lnSpc>
                <a:spcPct val="100000"/>
              </a:lnSpc>
              <a:buNone/>
              <a:defRPr sz="2800">
                <a:solidFill>
                  <a:schemeClr val="bg1"/>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r>
              <a:rPr lang="en-US" altLang="zh-CN" sz="2800" dirty="0">
                <a:solidFill>
                  <a:schemeClr val="bg1"/>
                </a:solidFill>
                <a:latin typeface="微软雅黑" panose="020B0503020204020204" pitchFamily="34" charset="-122"/>
                <a:ea typeface="微软雅黑" panose="020B0503020204020204" pitchFamily="34" charset="-122"/>
              </a:rPr>
              <a:t>Add subtitle</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奥比PPT结束页">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10.xml"/><Relationship Id="rId7" Type="http://schemas.openxmlformats.org/officeDocument/2006/relationships/image" Target="../media/image1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8.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7.jpeg"/><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AE9649D-6178-4CBE-4CA2-25D43A1C7302}"/>
              </a:ext>
            </a:extLst>
          </p:cNvPr>
          <p:cNvSpPr/>
          <p:nvPr/>
        </p:nvSpPr>
        <p:spPr>
          <a:xfrm>
            <a:off x="1854138" y="1336818"/>
            <a:ext cx="8292337" cy="1754326"/>
          </a:xfrm>
          <a:prstGeom prst="rect">
            <a:avLst/>
          </a:prstGeom>
        </p:spPr>
        <p:txBody>
          <a:bodyPr wrap="square">
            <a:spAutoFit/>
          </a:bodyPr>
          <a:lstStyle/>
          <a:p>
            <a:pPr algn="ctr"/>
            <a:r>
              <a:rPr lang="en-US" altLang="zh-CN" sz="5400" b="1" dirty="0">
                <a:solidFill>
                  <a:schemeClr val="bg1"/>
                </a:solidFill>
                <a:latin typeface="微软雅黑" panose="020B0503020204020204" pitchFamily="34" charset="-122"/>
                <a:ea typeface="微软雅黑" panose="020B0503020204020204" pitchFamily="34" charset="-122"/>
              </a:rPr>
              <a:t>Gemini 305/305g</a:t>
            </a:r>
          </a:p>
          <a:p>
            <a:pPr algn="ctr"/>
            <a:r>
              <a:rPr lang="en-US" altLang="zh-CN" sz="5400" b="1" dirty="0">
                <a:solidFill>
                  <a:schemeClr val="bg1"/>
                </a:solidFill>
                <a:latin typeface="微软雅黑" panose="020B0503020204020204" pitchFamily="34" charset="-122"/>
                <a:ea typeface="微软雅黑" panose="020B0503020204020204" pitchFamily="34" charset="-122"/>
              </a:rPr>
              <a:t> </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AA520FE9-8AFA-EAFA-13C9-ACAC61153612}"/>
              </a:ext>
            </a:extLst>
          </p:cNvPr>
          <p:cNvSpPr/>
          <p:nvPr/>
        </p:nvSpPr>
        <p:spPr>
          <a:xfrm>
            <a:off x="1854139" y="5380186"/>
            <a:ext cx="8292337" cy="521970"/>
          </a:xfrm>
          <a:prstGeom prst="rect">
            <a:avLst/>
          </a:prstGeom>
        </p:spPr>
        <p:txBody>
          <a:bodyPr wrap="square">
            <a:sp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rPr>
              <a:t>Version</a:t>
            </a:r>
            <a:r>
              <a:rPr lang="zh-CN" altLang="en-US" sz="1400" dirty="0">
                <a:solidFill>
                  <a:srgbClr val="FFFFFF"/>
                </a:solidFill>
                <a:latin typeface="微软雅黑" panose="020B0503020204020204" pitchFamily="34" charset="-122"/>
                <a:ea typeface="微软雅黑" panose="020B0503020204020204" pitchFamily="34" charset="-122"/>
              </a:rPr>
              <a:t>：</a:t>
            </a:r>
            <a:r>
              <a:rPr lang="en-US" altLang="zh-CN" sz="1400" dirty="0">
                <a:solidFill>
                  <a:srgbClr val="FFFFFF"/>
                </a:solidFill>
                <a:latin typeface="微软雅黑" panose="020B0503020204020204" pitchFamily="34" charset="-122"/>
                <a:ea typeface="微软雅黑" panose="020B0503020204020204" pitchFamily="34" charset="-122"/>
              </a:rPr>
              <a:t>V1.0</a:t>
            </a:r>
            <a:endParaRPr lang="zh-CN" altLang="en-US" sz="1400" dirty="0">
              <a:solidFill>
                <a:srgbClr val="FFFFFF"/>
              </a:solidFill>
              <a:latin typeface="微软雅黑" panose="020B0503020204020204" pitchFamily="34" charset="-122"/>
              <a:ea typeface="微软雅黑" panose="020B0503020204020204" pitchFamily="34" charset="-122"/>
            </a:endParaRPr>
          </a:p>
          <a:p>
            <a:pPr algn="ctr"/>
            <a:r>
              <a:rPr lang="en-US" altLang="zh-CN" sz="1400" dirty="0">
                <a:solidFill>
                  <a:srgbClr val="FFFFFF"/>
                </a:solidFill>
                <a:latin typeface="微软雅黑" charset="0"/>
                <a:ea typeface="微软雅黑" charset="0"/>
              </a:rPr>
              <a:t>Release Date</a:t>
            </a:r>
            <a:r>
              <a:rPr lang="zh-CN" altLang="en-US" sz="1400" dirty="0">
                <a:solidFill>
                  <a:srgbClr val="FFFFFF"/>
                </a:solidFill>
                <a:latin typeface="微软雅黑" charset="0"/>
                <a:ea typeface="微软雅黑" charset="0"/>
              </a:rPr>
              <a:t>：</a:t>
            </a:r>
            <a:r>
              <a:rPr lang="en-US" altLang="zh-CN" sz="1400" dirty="0">
                <a:solidFill>
                  <a:srgbClr val="FFFFFF"/>
                </a:solidFill>
                <a:latin typeface="微软雅黑" charset="0"/>
                <a:ea typeface="微软雅黑" charset="0"/>
              </a:rPr>
              <a:t>20260105</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0FA0EA2E-888E-C735-8F0F-07DA240414C1}"/>
              </a:ext>
            </a:extLst>
          </p:cNvPr>
          <p:cNvSpPr/>
          <p:nvPr/>
        </p:nvSpPr>
        <p:spPr>
          <a:xfrm>
            <a:off x="5277904" y="217327"/>
            <a:ext cx="8292337" cy="584775"/>
          </a:xfrm>
          <a:prstGeom prst="rect">
            <a:avLst/>
          </a:prstGeom>
        </p:spPr>
        <p:txBody>
          <a:bodyPr wrap="square">
            <a:spAutoFit/>
          </a:bodyPr>
          <a:lstStyle/>
          <a:p>
            <a:pPr algn="ctr"/>
            <a:r>
              <a:rPr lang="en-US" altLang="zh-CN" sz="3200" dirty="0">
                <a:solidFill>
                  <a:srgbClr val="FF8B1F"/>
                </a:solidFill>
                <a:latin typeface="微软雅黑" panose="020B0503020204020204" pitchFamily="34" charset="-122"/>
                <a:ea typeface="微软雅黑" panose="020B0503020204020204" pitchFamily="34" charset="-122"/>
              </a:rPr>
              <a:t>Internal Training Materials</a:t>
            </a:r>
            <a:endParaRPr lang="zh-CN" altLang="en-US" sz="3200" dirty="0">
              <a:solidFill>
                <a:srgbClr val="FF8B1F"/>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4CB2D48F-97C9-C299-AD24-DE17A69C1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8857" y="2409714"/>
            <a:ext cx="5914286" cy="27142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78595867-6CF5-AA12-F5EB-E23D63A0A403}"/>
              </a:ext>
            </a:extLst>
          </p:cNvPr>
          <p:cNvSpPr/>
          <p:nvPr/>
        </p:nvSpPr>
        <p:spPr>
          <a:xfrm>
            <a:off x="1938783" y="406427"/>
            <a:ext cx="8292337" cy="829945"/>
          </a:xfrm>
          <a:prstGeom prst="rect">
            <a:avLst/>
          </a:prstGeom>
        </p:spPr>
        <p:txBody>
          <a:bodyPr wrap="square">
            <a:spAutoFit/>
          </a:bodyPr>
          <a:lstStyle/>
          <a:p>
            <a:pPr algn="ctr"/>
            <a:r>
              <a:rPr lang="en-US" altLang="zh-CN" sz="4800" b="1" dirty="0">
                <a:solidFill>
                  <a:schemeClr val="bg1"/>
                </a:solidFill>
                <a:latin typeface="微软雅黑" charset="0"/>
                <a:ea typeface="微软雅黑" charset="0"/>
                <a:cs typeface="微软雅黑" charset="0"/>
              </a:rPr>
              <a:t>Contents</a:t>
            </a:r>
            <a:endParaRPr lang="zh-CN" altLang="en-US" sz="4800" b="1" dirty="0">
              <a:solidFill>
                <a:schemeClr val="bg1"/>
              </a:solidFill>
              <a:latin typeface="微软雅黑" charset="0"/>
              <a:ea typeface="微软雅黑" charset="0"/>
              <a:cs typeface="微软雅黑" charset="0"/>
            </a:endParaRPr>
          </a:p>
        </p:txBody>
      </p:sp>
      <p:sp>
        <p:nvSpPr>
          <p:cNvPr id="15" name="文本占位符 1">
            <a:extLst>
              <a:ext uri="{FF2B5EF4-FFF2-40B4-BE49-F238E27FC236}">
                <a16:creationId xmlns:a16="http://schemas.microsoft.com/office/drawing/2014/main" id="{ADD85624-367D-D442-67E1-2C551E1B7030}"/>
              </a:ext>
            </a:extLst>
          </p:cNvPr>
          <p:cNvSpPr txBox="1">
            <a:spLocks/>
          </p:cNvSpPr>
          <p:nvPr/>
        </p:nvSpPr>
        <p:spPr>
          <a:xfrm>
            <a:off x="4729288" y="1945733"/>
            <a:ext cx="566580" cy="50802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rgbClr val="FF8B1F"/>
                </a:solidFill>
                <a:latin typeface="微软雅黑" panose="020B0503020204020204" pitchFamily="34" charset="-122"/>
                <a:ea typeface="微软雅黑" panose="020B0503020204020204" pitchFamily="34" charset="-122"/>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CN" sz="2400" b="1" dirty="0">
                <a:solidFill>
                  <a:schemeClr val="bg1"/>
                </a:solidFill>
              </a:rPr>
              <a:t>01</a:t>
            </a:r>
            <a:endParaRPr lang="zh-CN" altLang="en-US" sz="2400" b="1" dirty="0">
              <a:solidFill>
                <a:schemeClr val="bg1"/>
              </a:solidFill>
            </a:endParaRPr>
          </a:p>
        </p:txBody>
      </p:sp>
      <p:sp>
        <p:nvSpPr>
          <p:cNvPr id="16" name="文本占位符 2">
            <a:extLst>
              <a:ext uri="{FF2B5EF4-FFF2-40B4-BE49-F238E27FC236}">
                <a16:creationId xmlns:a16="http://schemas.microsoft.com/office/drawing/2014/main" id="{97DB20BD-50AD-AD14-7E9B-CCB6D3BEBFC3}"/>
              </a:ext>
            </a:extLst>
          </p:cNvPr>
          <p:cNvSpPr txBox="1">
            <a:spLocks/>
          </p:cNvSpPr>
          <p:nvPr/>
        </p:nvSpPr>
        <p:spPr>
          <a:xfrm>
            <a:off x="5206138" y="1940257"/>
            <a:ext cx="5183188" cy="5017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b="1" dirty="0">
                <a:solidFill>
                  <a:schemeClr val="bg1"/>
                </a:solidFill>
                <a:latin typeface="微软雅黑" panose="020B0503020204020204" pitchFamily="34" charset="-122"/>
                <a:ea typeface="微软雅黑" panose="020B0503020204020204" pitchFamily="34" charset="-122"/>
              </a:rPr>
              <a:t>Product Overview</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7" name="图片 16">
            <a:extLst>
              <a:ext uri="{FF2B5EF4-FFF2-40B4-BE49-F238E27FC236}">
                <a16:creationId xmlns:a16="http://schemas.microsoft.com/office/drawing/2014/main" id="{F815912E-E7E5-D8A5-FB42-D32797CAF6A7}"/>
              </a:ext>
            </a:extLst>
          </p:cNvPr>
          <p:cNvPicPr>
            <a:picLocks noChangeAspect="1"/>
          </p:cNvPicPr>
          <p:nvPr/>
        </p:nvPicPr>
        <p:blipFill>
          <a:blip r:embed="rId3"/>
          <a:stretch>
            <a:fillRect/>
          </a:stretch>
        </p:blipFill>
        <p:spPr>
          <a:xfrm>
            <a:off x="4634203" y="4780253"/>
            <a:ext cx="5755123" cy="658425"/>
          </a:xfrm>
          <a:prstGeom prst="rect">
            <a:avLst/>
          </a:prstGeom>
        </p:spPr>
      </p:pic>
      <p:sp>
        <p:nvSpPr>
          <p:cNvPr id="18" name="文本占位符 2">
            <a:extLst>
              <a:ext uri="{FF2B5EF4-FFF2-40B4-BE49-F238E27FC236}">
                <a16:creationId xmlns:a16="http://schemas.microsoft.com/office/drawing/2014/main" id="{F8279DB5-E478-3310-4A2A-F0F1229AF5CE}"/>
              </a:ext>
            </a:extLst>
          </p:cNvPr>
          <p:cNvSpPr txBox="1">
            <a:spLocks/>
          </p:cNvSpPr>
          <p:nvPr/>
        </p:nvSpPr>
        <p:spPr>
          <a:xfrm>
            <a:off x="4729288" y="3928461"/>
            <a:ext cx="7675704" cy="5017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b="1" dirty="0">
                <a:solidFill>
                  <a:schemeClr val="bg1"/>
                </a:solidFill>
                <a:latin typeface="微软雅黑" panose="020B0503020204020204" pitchFamily="34" charset="-122"/>
                <a:ea typeface="微软雅黑" panose="020B0503020204020204" pitchFamily="34" charset="-122"/>
              </a:rPr>
              <a:t>05 Target Customers and Competing Products</a:t>
            </a:r>
          </a:p>
          <a:p>
            <a:pPr marL="0" indent="0">
              <a:buNone/>
            </a:pP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26AF1672-C186-1294-AE36-4BFEECA516CC}"/>
              </a:ext>
            </a:extLst>
          </p:cNvPr>
          <p:cNvSpPr txBox="1"/>
          <p:nvPr/>
        </p:nvSpPr>
        <p:spPr>
          <a:xfrm>
            <a:off x="4729288" y="2902973"/>
            <a:ext cx="3452694" cy="830997"/>
          </a:xfrm>
          <a:prstGeom prst="rect">
            <a:avLst/>
          </a:prstGeom>
          <a:noFill/>
        </p:spPr>
        <p:txBody>
          <a:bodyPr wrap="squar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03 Specifications</a:t>
            </a:r>
          </a:p>
          <a:p>
            <a:endParaRPr lang="zh-CN" altLang="en-US" sz="2400" dirty="0"/>
          </a:p>
        </p:txBody>
      </p:sp>
      <p:sp>
        <p:nvSpPr>
          <p:cNvPr id="20" name="文本框 19">
            <a:extLst>
              <a:ext uri="{FF2B5EF4-FFF2-40B4-BE49-F238E27FC236}">
                <a16:creationId xmlns:a16="http://schemas.microsoft.com/office/drawing/2014/main" id="{438C6B93-CAE2-3697-2047-0E65ED1644BA}"/>
              </a:ext>
            </a:extLst>
          </p:cNvPr>
          <p:cNvSpPr txBox="1"/>
          <p:nvPr/>
        </p:nvSpPr>
        <p:spPr>
          <a:xfrm>
            <a:off x="4729288" y="3393018"/>
            <a:ext cx="6676222" cy="461665"/>
          </a:xfrm>
          <a:prstGeom prst="rect">
            <a:avLst/>
          </a:prstGeom>
          <a:noFill/>
        </p:spPr>
        <p:txBody>
          <a:bodyPr wrap="squar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04 Typical Applications</a:t>
            </a:r>
          </a:p>
        </p:txBody>
      </p:sp>
      <p:pic>
        <p:nvPicPr>
          <p:cNvPr id="21" name="图片 20">
            <a:extLst>
              <a:ext uri="{FF2B5EF4-FFF2-40B4-BE49-F238E27FC236}">
                <a16:creationId xmlns:a16="http://schemas.microsoft.com/office/drawing/2014/main" id="{3D17F38B-D121-729A-C251-B74CB83A5C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406" y="2038888"/>
            <a:ext cx="3572448" cy="3165828"/>
          </a:xfrm>
          <a:prstGeom prst="rect">
            <a:avLst/>
          </a:prstGeom>
        </p:spPr>
      </p:pic>
      <p:sp>
        <p:nvSpPr>
          <p:cNvPr id="22" name="文本框 21">
            <a:extLst>
              <a:ext uri="{FF2B5EF4-FFF2-40B4-BE49-F238E27FC236}">
                <a16:creationId xmlns:a16="http://schemas.microsoft.com/office/drawing/2014/main" id="{EC490F8D-830F-063F-9C05-396525EA238C}"/>
              </a:ext>
            </a:extLst>
          </p:cNvPr>
          <p:cNvSpPr txBox="1"/>
          <p:nvPr/>
        </p:nvSpPr>
        <p:spPr>
          <a:xfrm>
            <a:off x="4729288" y="4393397"/>
            <a:ext cx="6180462" cy="461665"/>
          </a:xfrm>
          <a:prstGeom prst="rect">
            <a:avLst/>
          </a:prstGeom>
          <a:noFill/>
        </p:spPr>
        <p:txBody>
          <a:bodyPr wrap="squar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06 Customer Development Supports</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1D16C6EA-3CBE-5203-B423-69E22F5F29D7}"/>
              </a:ext>
            </a:extLst>
          </p:cNvPr>
          <p:cNvSpPr txBox="1"/>
          <p:nvPr/>
        </p:nvSpPr>
        <p:spPr>
          <a:xfrm>
            <a:off x="4703941" y="2382095"/>
            <a:ext cx="6180462" cy="461665"/>
          </a:xfrm>
          <a:prstGeom prst="rect">
            <a:avLst/>
          </a:prstGeom>
          <a:noFill/>
        </p:spPr>
        <p:txBody>
          <a:bodyPr wrap="squar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02 Product Values</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48E453F-40CE-8D1F-893B-AFBBC3EBEFD3}"/>
              </a:ext>
            </a:extLst>
          </p:cNvPr>
          <p:cNvSpPr/>
          <p:nvPr>
            <p:custDataLst>
              <p:tags r:id="rId1"/>
            </p:custDataLst>
          </p:nvPr>
        </p:nvSpPr>
        <p:spPr>
          <a:xfrm>
            <a:off x="226712" y="1791221"/>
            <a:ext cx="6913124" cy="4146115"/>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文本占位符 1">
            <a:extLst>
              <a:ext uri="{FF2B5EF4-FFF2-40B4-BE49-F238E27FC236}">
                <a16:creationId xmlns:a16="http://schemas.microsoft.com/office/drawing/2014/main" id="{D217D931-751A-A55F-C527-9DCB8CEF65FF}"/>
              </a:ext>
            </a:extLst>
          </p:cNvPr>
          <p:cNvSpPr>
            <a:spLocks noGrp="1"/>
          </p:cNvSpPr>
          <p:nvPr>
            <p:ph type="body" idx="1"/>
          </p:nvPr>
        </p:nvSpPr>
        <p:spPr>
          <a:xfrm>
            <a:off x="631968" y="254857"/>
            <a:ext cx="566580" cy="508027"/>
          </a:xfrm>
        </p:spPr>
        <p:txBody>
          <a:bodyPr/>
          <a:lstStyle/>
          <a:p>
            <a:r>
              <a:rPr lang="en-US" altLang="zh-CN"/>
              <a:t>01</a:t>
            </a:r>
            <a:endParaRPr lang="zh-CN" altLang="en-US"/>
          </a:p>
        </p:txBody>
      </p:sp>
      <p:sp>
        <p:nvSpPr>
          <p:cNvPr id="7" name="文本占位符 2">
            <a:extLst>
              <a:ext uri="{FF2B5EF4-FFF2-40B4-BE49-F238E27FC236}">
                <a16:creationId xmlns:a16="http://schemas.microsoft.com/office/drawing/2014/main" id="{5D460D4B-B01E-C6EE-DDF5-36DBFF3B5D44}"/>
              </a:ext>
            </a:extLst>
          </p:cNvPr>
          <p:cNvSpPr>
            <a:spLocks noGrp="1"/>
          </p:cNvSpPr>
          <p:nvPr>
            <p:ph type="body" sz="quarter" idx="3"/>
          </p:nvPr>
        </p:nvSpPr>
        <p:spPr>
          <a:xfrm>
            <a:off x="1108818" y="249381"/>
            <a:ext cx="5183188" cy="501708"/>
          </a:xfrm>
        </p:spPr>
        <p:txBody>
          <a:bodyPr/>
          <a:lstStyle/>
          <a:p>
            <a:r>
              <a:rPr lang="en-US" altLang="zh-CN" dirty="0"/>
              <a:t>Product Overview</a:t>
            </a:r>
            <a:endParaRPr lang="zh-CN" altLang="en-US" dirty="0"/>
          </a:p>
        </p:txBody>
      </p:sp>
      <p:sp>
        <p:nvSpPr>
          <p:cNvPr id="8" name="文本框 7">
            <a:extLst>
              <a:ext uri="{FF2B5EF4-FFF2-40B4-BE49-F238E27FC236}">
                <a16:creationId xmlns:a16="http://schemas.microsoft.com/office/drawing/2014/main" id="{07340B72-438F-E9E4-F82A-6F96EFCCED34}"/>
              </a:ext>
            </a:extLst>
          </p:cNvPr>
          <p:cNvSpPr txBox="1"/>
          <p:nvPr/>
        </p:nvSpPr>
        <p:spPr>
          <a:xfrm>
            <a:off x="429340" y="1189823"/>
            <a:ext cx="6710496" cy="4670894"/>
          </a:xfrm>
          <a:prstGeom prst="rect">
            <a:avLst/>
          </a:prstGeom>
          <a:noFill/>
        </p:spPr>
        <p:txBody>
          <a:bodyPr wrap="square">
            <a:spAutoFit/>
          </a:bodyPr>
          <a:lstStyle/>
          <a:p>
            <a:pPr>
              <a:lnSpc>
                <a:spcPct val="150000"/>
              </a:lnSpc>
            </a:pPr>
            <a:r>
              <a:rPr lang="en-US" altLang="zh-CN" sz="2400" b="1" dirty="0">
                <a:latin typeface="微软雅黑" panose="020B0503020204020204" pitchFamily="34" charset="-122"/>
                <a:ea typeface="微软雅黑" panose="020B0503020204020204" pitchFamily="34" charset="-122"/>
              </a:rPr>
              <a:t>Gemini 305</a:t>
            </a:r>
          </a:p>
          <a:p>
            <a:pPr>
              <a:lnSpc>
                <a:spcPct val="150000"/>
              </a:lnSpc>
            </a:pPr>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Gemini 305 is a stereo vision camera designed for robotic wrist mounting.</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Gemini 305 features a minimum operating range of 4 cm and a compact 68 g form factor, delivering precise visual data for recognition and grasping.</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Gemini 305 offers a wide FOV, along with global shutter sensors for dynamic scenes, and real-time megapixel depth and color output. </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Gemini 305’s proprietary </a:t>
            </a:r>
            <a:r>
              <a:rPr lang="en-US" altLang="zh-CN" sz="1400" u="sng" dirty="0">
                <a:latin typeface="微软雅黑" panose="020B0503020204020204" pitchFamily="34" charset="-122"/>
                <a:ea typeface="微软雅黑" panose="020B0503020204020204" pitchFamily="34" charset="-122"/>
              </a:rPr>
              <a:t>decoupled depth–color design and dual-channel color capture with consistent ISP imaging results </a:t>
            </a:r>
            <a:r>
              <a:rPr lang="en-US" altLang="zh-CN" sz="1400" dirty="0">
                <a:latin typeface="微软雅黑" panose="020B0503020204020204" pitchFamily="34" charset="-122"/>
                <a:ea typeface="微软雅黑" panose="020B0503020204020204" pitchFamily="34" charset="-122"/>
              </a:rPr>
              <a:t>support diverse application needs.</a:t>
            </a:r>
          </a:p>
        </p:txBody>
      </p:sp>
      <p:pic>
        <p:nvPicPr>
          <p:cNvPr id="9" name="图片 8">
            <a:extLst>
              <a:ext uri="{FF2B5EF4-FFF2-40B4-BE49-F238E27FC236}">
                <a16:creationId xmlns:a16="http://schemas.microsoft.com/office/drawing/2014/main" id="{24212CB4-A333-B30C-DF11-CBE3D62566AD}"/>
              </a:ext>
            </a:extLst>
          </p:cNvPr>
          <p:cNvPicPr>
            <a:picLocks noChangeAspect="1"/>
          </p:cNvPicPr>
          <p:nvPr/>
        </p:nvPicPr>
        <p:blipFill>
          <a:blip r:embed="rId4"/>
          <a:stretch>
            <a:fillRect/>
          </a:stretch>
        </p:blipFill>
        <p:spPr>
          <a:xfrm>
            <a:off x="7263783" y="2611820"/>
            <a:ext cx="4928217" cy="25049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2D8818D8-2987-963B-CE60-C1F922FAE000}"/>
              </a:ext>
            </a:extLst>
          </p:cNvPr>
          <p:cNvSpPr/>
          <p:nvPr>
            <p:custDataLst>
              <p:tags r:id="rId1"/>
            </p:custDataLst>
          </p:nvPr>
        </p:nvSpPr>
        <p:spPr>
          <a:xfrm>
            <a:off x="513854" y="1961002"/>
            <a:ext cx="6458446" cy="3679634"/>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文本占位符 1">
            <a:extLst>
              <a:ext uri="{FF2B5EF4-FFF2-40B4-BE49-F238E27FC236}">
                <a16:creationId xmlns:a16="http://schemas.microsoft.com/office/drawing/2014/main" id="{FE5733D6-E4E3-0DF2-C4CF-B63A8932F880}"/>
              </a:ext>
            </a:extLst>
          </p:cNvPr>
          <p:cNvSpPr>
            <a:spLocks noGrp="1"/>
          </p:cNvSpPr>
          <p:nvPr>
            <p:ph type="body" idx="1"/>
          </p:nvPr>
        </p:nvSpPr>
        <p:spPr>
          <a:xfrm>
            <a:off x="631968" y="254857"/>
            <a:ext cx="566580" cy="508027"/>
          </a:xfrm>
        </p:spPr>
        <p:txBody>
          <a:bodyPr/>
          <a:lstStyle/>
          <a:p>
            <a:r>
              <a:rPr lang="en-US" altLang="zh-CN"/>
              <a:t>01</a:t>
            </a:r>
            <a:endParaRPr lang="zh-CN" altLang="en-US"/>
          </a:p>
        </p:txBody>
      </p:sp>
      <p:sp>
        <p:nvSpPr>
          <p:cNvPr id="7" name="文本占位符 2">
            <a:extLst>
              <a:ext uri="{FF2B5EF4-FFF2-40B4-BE49-F238E27FC236}">
                <a16:creationId xmlns:a16="http://schemas.microsoft.com/office/drawing/2014/main" id="{B533B9B6-96EC-FF10-54DF-5A80E4D620B8}"/>
              </a:ext>
            </a:extLst>
          </p:cNvPr>
          <p:cNvSpPr>
            <a:spLocks noGrp="1"/>
          </p:cNvSpPr>
          <p:nvPr>
            <p:ph type="body" sz="quarter" idx="3"/>
          </p:nvPr>
        </p:nvSpPr>
        <p:spPr>
          <a:xfrm>
            <a:off x="1108818" y="249381"/>
            <a:ext cx="5183188" cy="501708"/>
          </a:xfrm>
        </p:spPr>
        <p:txBody>
          <a:bodyPr/>
          <a:lstStyle/>
          <a:p>
            <a:r>
              <a:rPr lang="en-US" altLang="zh-CN" dirty="0"/>
              <a:t>Product Overview</a:t>
            </a:r>
            <a:endParaRPr lang="zh-CN" altLang="en-US" dirty="0"/>
          </a:p>
        </p:txBody>
      </p:sp>
      <p:sp>
        <p:nvSpPr>
          <p:cNvPr id="8" name="文本框 7">
            <a:extLst>
              <a:ext uri="{FF2B5EF4-FFF2-40B4-BE49-F238E27FC236}">
                <a16:creationId xmlns:a16="http://schemas.microsoft.com/office/drawing/2014/main" id="{DB6369E7-8546-B172-7BB8-A93A1C4902ED}"/>
              </a:ext>
            </a:extLst>
          </p:cNvPr>
          <p:cNvSpPr txBox="1"/>
          <p:nvPr/>
        </p:nvSpPr>
        <p:spPr>
          <a:xfrm>
            <a:off x="631968" y="948332"/>
            <a:ext cx="6340332" cy="4255396"/>
          </a:xfrm>
          <a:prstGeom prst="rect">
            <a:avLst/>
          </a:prstGeom>
          <a:noFill/>
        </p:spPr>
        <p:txBody>
          <a:bodyPr wrap="square">
            <a:spAutoFit/>
          </a:bodyPr>
          <a:lstStyle/>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2400" b="1" dirty="0">
                <a:latin typeface="微软雅黑" panose="020B0503020204020204" pitchFamily="34" charset="-122"/>
                <a:ea typeface="微软雅黑" panose="020B0503020204020204" pitchFamily="34" charset="-122"/>
              </a:rPr>
              <a:t>Gemini 305g</a:t>
            </a:r>
          </a:p>
          <a:p>
            <a:pPr>
              <a:lnSpc>
                <a:spcPct val="150000"/>
              </a:lnSpc>
            </a:pPr>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Building on the Gemini 305’s advanced visual perception capabilities, the Gemini 305g adds a GMSL2 serializer and a FAKRA connector with highly flexible, low-loss cabling, enabling reliable cable routing under twisting and bending in robotic arm applications. </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GMSL2/FAKRA connectivity gives the Gemini 305g more stable and consistent data transmission than USB cameras, enabling it to easily handle mechanical vibration, electromagnetic interference, and other environmental challenges.</a:t>
            </a:r>
            <a:endParaRPr lang="zh-CN" altLang="en-US" sz="1400" dirty="0">
              <a:latin typeface="微软雅黑" panose="020B0503020204020204" pitchFamily="34" charset="-122"/>
              <a:ea typeface="微软雅黑" panose="020B0503020204020204" pitchFamily="34" charset="-122"/>
            </a:endParaRPr>
          </a:p>
        </p:txBody>
      </p:sp>
      <p:pic>
        <p:nvPicPr>
          <p:cNvPr id="9" name="图片 8">
            <a:extLst>
              <a:ext uri="{FF2B5EF4-FFF2-40B4-BE49-F238E27FC236}">
                <a16:creationId xmlns:a16="http://schemas.microsoft.com/office/drawing/2014/main" id="{03BCF7F0-1F8B-B766-3D2E-36ECC64DD363}"/>
              </a:ext>
            </a:extLst>
          </p:cNvPr>
          <p:cNvPicPr>
            <a:picLocks noChangeAspect="1"/>
          </p:cNvPicPr>
          <p:nvPr/>
        </p:nvPicPr>
        <p:blipFill>
          <a:blip r:embed="rId4"/>
          <a:stretch>
            <a:fillRect/>
          </a:stretch>
        </p:blipFill>
        <p:spPr>
          <a:xfrm>
            <a:off x="7027109" y="2533881"/>
            <a:ext cx="5163416" cy="2624462"/>
          </a:xfrm>
          <a:prstGeom prst="rect">
            <a:avLst/>
          </a:prstGeom>
        </p:spPr>
      </p:pic>
    </p:spTree>
    <p:extLst>
      <p:ext uri="{BB962C8B-B14F-4D97-AF65-F5344CB8AC3E}">
        <p14:creationId xmlns:p14="http://schemas.microsoft.com/office/powerpoint/2010/main" val="30224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6A831-9149-8C6C-DDB2-266ACE6DDE9D}"/>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F632BD0-4F09-4E1F-63CB-CFBCA5E2BF97}"/>
              </a:ext>
            </a:extLst>
          </p:cNvPr>
          <p:cNvSpPr/>
          <p:nvPr>
            <p:custDataLst>
              <p:tags r:id="rId1"/>
            </p:custDataLst>
          </p:nvPr>
        </p:nvSpPr>
        <p:spPr>
          <a:xfrm>
            <a:off x="0" y="1257300"/>
            <a:ext cx="12287250" cy="4276725"/>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文本占位符 1">
            <a:extLst>
              <a:ext uri="{FF2B5EF4-FFF2-40B4-BE49-F238E27FC236}">
                <a16:creationId xmlns:a16="http://schemas.microsoft.com/office/drawing/2014/main" id="{15D9688B-E3E3-7FC9-1CA6-8F0F8DDD7B57}"/>
              </a:ext>
            </a:extLst>
          </p:cNvPr>
          <p:cNvSpPr>
            <a:spLocks noGrp="1"/>
          </p:cNvSpPr>
          <p:nvPr>
            <p:ph type="body" idx="1"/>
          </p:nvPr>
        </p:nvSpPr>
        <p:spPr>
          <a:xfrm>
            <a:off x="631968" y="254857"/>
            <a:ext cx="566580" cy="508027"/>
          </a:xfrm>
        </p:spPr>
        <p:txBody>
          <a:bodyPr/>
          <a:lstStyle/>
          <a:p>
            <a:r>
              <a:rPr lang="en-US" altLang="zh-CN"/>
              <a:t>02</a:t>
            </a:r>
            <a:endParaRPr lang="zh-CN" altLang="en-US"/>
          </a:p>
        </p:txBody>
      </p:sp>
      <p:sp>
        <p:nvSpPr>
          <p:cNvPr id="4" name="文本占位符 2">
            <a:extLst>
              <a:ext uri="{FF2B5EF4-FFF2-40B4-BE49-F238E27FC236}">
                <a16:creationId xmlns:a16="http://schemas.microsoft.com/office/drawing/2014/main" id="{E16A58D4-E00A-6688-6906-23E37F9B34D2}"/>
              </a:ext>
            </a:extLst>
          </p:cNvPr>
          <p:cNvSpPr>
            <a:spLocks noGrp="1"/>
          </p:cNvSpPr>
          <p:nvPr>
            <p:ph type="body" sz="quarter" idx="3"/>
          </p:nvPr>
        </p:nvSpPr>
        <p:spPr>
          <a:xfrm>
            <a:off x="1108818" y="249381"/>
            <a:ext cx="5183188" cy="501708"/>
          </a:xfrm>
        </p:spPr>
        <p:txBody>
          <a:bodyPr/>
          <a:lstStyle/>
          <a:p>
            <a:r>
              <a:rPr lang="en-US" altLang="zh-CN" dirty="0"/>
              <a:t>Product Values</a:t>
            </a:r>
            <a:endParaRPr lang="zh-CN" altLang="en-US" dirty="0"/>
          </a:p>
        </p:txBody>
      </p:sp>
      <p:sp>
        <p:nvSpPr>
          <p:cNvPr id="5" name="文本框 4">
            <a:extLst>
              <a:ext uri="{FF2B5EF4-FFF2-40B4-BE49-F238E27FC236}">
                <a16:creationId xmlns:a16="http://schemas.microsoft.com/office/drawing/2014/main" id="{8617D462-7962-E396-5044-A2D7F411A1C3}"/>
              </a:ext>
            </a:extLst>
          </p:cNvPr>
          <p:cNvSpPr txBox="1"/>
          <p:nvPr/>
        </p:nvSpPr>
        <p:spPr>
          <a:xfrm>
            <a:off x="6096000" y="1307464"/>
            <a:ext cx="6851737" cy="4116896"/>
          </a:xfrm>
          <a:prstGeom prst="rect">
            <a:avLst/>
          </a:prstGeom>
          <a:noFill/>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High-Performance Sensing</a:t>
            </a:r>
          </a:p>
          <a:p>
            <a:pPr>
              <a:lnSpc>
                <a:spcPct val="150000"/>
              </a:lnSpc>
            </a:pPr>
            <a:r>
              <a:rPr lang="en-US" altLang="zh-CN" sz="1400" dirty="0">
                <a:latin typeface="微软雅黑" panose="020B0503020204020204" pitchFamily="34" charset="-122"/>
                <a:ea typeface="微软雅黑" panose="020B0503020204020204" pitchFamily="34" charset="-122"/>
              </a:rPr>
              <a:t>· 4–100 cm Imaging Range with Sub-millimeter Accuracy at 15 cm</a:t>
            </a:r>
          </a:p>
          <a:p>
            <a:pPr>
              <a:lnSpc>
                <a:spcPct val="150000"/>
              </a:lnSpc>
            </a:pPr>
            <a:r>
              <a:rPr lang="en-US" altLang="zh-CN" sz="1400" dirty="0">
                <a:latin typeface="微软雅黑" panose="020B0503020204020204" pitchFamily="34" charset="-122"/>
                <a:ea typeface="微软雅黑" panose="020B0503020204020204" pitchFamily="34" charset="-122"/>
              </a:rPr>
              <a:t>· Real-Time Color &amp; Depth Streaming, </a:t>
            </a:r>
          </a:p>
          <a:p>
            <a:pPr>
              <a:lnSpc>
                <a:spcPct val="150000"/>
              </a:lnSpc>
            </a:pPr>
            <a:r>
              <a:rPr lang="en-US" altLang="zh-CN" sz="1400" dirty="0">
                <a:latin typeface="微软雅黑" panose="020B0503020204020204" pitchFamily="34" charset="-122"/>
                <a:ea typeface="微软雅黑" panose="020B0503020204020204" pitchFamily="34" charset="-122"/>
              </a:rPr>
              <a:t>  with Resolutions up to 1280 × 800 and Frame Rates up to 60 fps</a:t>
            </a:r>
          </a:p>
          <a:p>
            <a:pPr>
              <a:lnSpc>
                <a:spcPct val="150000"/>
              </a:lnSpc>
            </a:pPr>
            <a:r>
              <a:rPr lang="en-US" altLang="zh-CN" sz="1400" dirty="0">
                <a:latin typeface="微软雅黑" panose="020B0503020204020204" pitchFamily="34" charset="-122"/>
                <a:ea typeface="微软雅黑" panose="020B0503020204020204" pitchFamily="34" charset="-122"/>
              </a:rPr>
              <a:t>· Depth to Color Aligned FOV*: H 88° × V 65° × D 98°;</a:t>
            </a:r>
          </a:p>
          <a:p>
            <a:pPr>
              <a:lnSpc>
                <a:spcPct val="150000"/>
              </a:lnSpc>
            </a:pPr>
            <a:r>
              <a:rPr lang="en-US" altLang="zh-CN" sz="1400" dirty="0">
                <a:latin typeface="微软雅黑" panose="020B0503020204020204" pitchFamily="34" charset="-122"/>
                <a:ea typeface="微软雅黑" panose="020B0503020204020204" pitchFamily="34" charset="-122"/>
              </a:rPr>
              <a:t>  Full Color FOV: H 94° × V 68° × D 104°</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b="1"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Agile Imaging</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Predefined Imaging Presets with One-Click Stream Switching </a:t>
            </a:r>
          </a:p>
          <a:p>
            <a:pPr>
              <a:lnSpc>
                <a:spcPct val="150000"/>
              </a:lnSpc>
            </a:pPr>
            <a:r>
              <a:rPr lang="en-US" altLang="zh-CN" sz="1400" dirty="0">
                <a:latin typeface="微软雅黑" panose="020B0503020204020204" pitchFamily="34" charset="-122"/>
                <a:ea typeface="微软雅黑" panose="020B0503020204020204" pitchFamily="34" charset="-122"/>
              </a:rPr>
              <a:t>  between “Depth + Color” and “Dual-Color” Combinations</a:t>
            </a:r>
          </a:p>
          <a:p>
            <a:pPr>
              <a:lnSpc>
                <a:spcPct val="150000"/>
              </a:lnSpc>
            </a:pPr>
            <a:r>
              <a:rPr lang="en-US" altLang="zh-CN" sz="1400" dirty="0">
                <a:latin typeface="微软雅黑" panose="020B0503020204020204" pitchFamily="34" charset="-122"/>
                <a:ea typeface="微软雅黑" panose="020B0503020204020204" pitchFamily="34" charset="-122"/>
              </a:rPr>
              <a:t>· </a:t>
            </a:r>
            <a:r>
              <a:rPr lang="en-US" altLang="zh-CN" sz="1400" u="sng" dirty="0">
                <a:latin typeface="微软雅黑" panose="020B0503020204020204" pitchFamily="34" charset="-122"/>
                <a:ea typeface="微软雅黑" panose="020B0503020204020204" pitchFamily="34" charset="-122"/>
              </a:rPr>
              <a:t>Spatial &amp; Temporal Depth to Color Alignment </a:t>
            </a:r>
          </a:p>
          <a:p>
            <a:pPr>
              <a:lnSpc>
                <a:spcPct val="150000"/>
              </a:lnSpc>
            </a:pPr>
            <a:r>
              <a:rPr lang="en-US" altLang="zh-CN" sz="1400" u="sng" dirty="0">
                <a:latin typeface="微软雅黑" panose="020B0503020204020204" pitchFamily="34" charset="-122"/>
                <a:ea typeface="微软雅黑" panose="020B0503020204020204" pitchFamily="34" charset="-122"/>
              </a:rPr>
              <a:t>  with Independently Configurable Resolutions</a:t>
            </a:r>
            <a:endParaRPr lang="zh-CN" altLang="en-US" sz="1400" u="sng" dirty="0">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85AE5B00-42C3-D112-2B82-9BC7350031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16536"/>
            <a:ext cx="5633878" cy="3131773"/>
          </a:xfrm>
          <a:prstGeom prst="rect">
            <a:avLst/>
          </a:prstGeom>
        </p:spPr>
      </p:pic>
    </p:spTree>
    <p:extLst>
      <p:ext uri="{BB962C8B-B14F-4D97-AF65-F5344CB8AC3E}">
        <p14:creationId xmlns:p14="http://schemas.microsoft.com/office/powerpoint/2010/main" val="163539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FE262-6C5B-1E14-1471-5E69193C4F06}"/>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D48FC51-AF6E-3A8E-B248-ACE626F3385A}"/>
              </a:ext>
            </a:extLst>
          </p:cNvPr>
          <p:cNvSpPr/>
          <p:nvPr>
            <p:custDataLst>
              <p:tags r:id="rId1"/>
            </p:custDataLst>
          </p:nvPr>
        </p:nvSpPr>
        <p:spPr>
          <a:xfrm>
            <a:off x="0" y="1257300"/>
            <a:ext cx="12287250" cy="4276725"/>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文本占位符 1">
            <a:extLst>
              <a:ext uri="{FF2B5EF4-FFF2-40B4-BE49-F238E27FC236}">
                <a16:creationId xmlns:a16="http://schemas.microsoft.com/office/drawing/2014/main" id="{DCA426F0-5B52-A71F-105F-9E687AE5A6F1}"/>
              </a:ext>
            </a:extLst>
          </p:cNvPr>
          <p:cNvSpPr>
            <a:spLocks noGrp="1"/>
          </p:cNvSpPr>
          <p:nvPr>
            <p:ph type="body" idx="1"/>
          </p:nvPr>
        </p:nvSpPr>
        <p:spPr>
          <a:xfrm>
            <a:off x="631968" y="254857"/>
            <a:ext cx="566580" cy="508027"/>
          </a:xfrm>
        </p:spPr>
        <p:txBody>
          <a:bodyPr/>
          <a:lstStyle/>
          <a:p>
            <a:r>
              <a:rPr lang="en-US" altLang="zh-CN"/>
              <a:t>02</a:t>
            </a:r>
            <a:endParaRPr lang="zh-CN" altLang="en-US"/>
          </a:p>
        </p:txBody>
      </p:sp>
      <p:sp>
        <p:nvSpPr>
          <p:cNvPr id="4" name="文本占位符 2">
            <a:extLst>
              <a:ext uri="{FF2B5EF4-FFF2-40B4-BE49-F238E27FC236}">
                <a16:creationId xmlns:a16="http://schemas.microsoft.com/office/drawing/2014/main" id="{AC4124B5-4C21-B649-EDA8-E212D4D2C2F2}"/>
              </a:ext>
            </a:extLst>
          </p:cNvPr>
          <p:cNvSpPr>
            <a:spLocks noGrp="1"/>
          </p:cNvSpPr>
          <p:nvPr>
            <p:ph type="body" sz="quarter" idx="3"/>
          </p:nvPr>
        </p:nvSpPr>
        <p:spPr>
          <a:xfrm>
            <a:off x="1108818" y="249381"/>
            <a:ext cx="5183188" cy="501708"/>
          </a:xfrm>
        </p:spPr>
        <p:txBody>
          <a:bodyPr/>
          <a:lstStyle/>
          <a:p>
            <a:r>
              <a:rPr lang="en-US" altLang="zh-CN" dirty="0"/>
              <a:t>Product Values</a:t>
            </a:r>
            <a:endParaRPr lang="zh-CN" altLang="en-US" dirty="0"/>
          </a:p>
        </p:txBody>
      </p:sp>
      <p:sp>
        <p:nvSpPr>
          <p:cNvPr id="5" name="文本框 4">
            <a:extLst>
              <a:ext uri="{FF2B5EF4-FFF2-40B4-BE49-F238E27FC236}">
                <a16:creationId xmlns:a16="http://schemas.microsoft.com/office/drawing/2014/main" id="{981CB366-10D6-67EB-1AB4-CF0F8769461D}"/>
              </a:ext>
            </a:extLst>
          </p:cNvPr>
          <p:cNvSpPr txBox="1"/>
          <p:nvPr/>
        </p:nvSpPr>
        <p:spPr>
          <a:xfrm>
            <a:off x="5662670" y="1819533"/>
            <a:ext cx="6624580" cy="3147400"/>
          </a:xfrm>
          <a:prstGeom prst="rect">
            <a:avLst/>
          </a:prstGeom>
          <a:noFill/>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Seamless Sync</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Multi-Camera Sync in Two Methods: Hardware-Sync for High Accuracy &amp;       Software-Sync for High Flexibility</a:t>
            </a:r>
          </a:p>
          <a:p>
            <a:pPr>
              <a:lnSpc>
                <a:spcPct val="150000"/>
              </a:lnSpc>
            </a:pPr>
            <a:r>
              <a:rPr lang="en-US" altLang="zh-CN" sz="1400" dirty="0">
                <a:latin typeface="微软雅黑" panose="020B0503020204020204" pitchFamily="34" charset="-122"/>
                <a:ea typeface="微软雅黑" panose="020B0503020204020204" pitchFamily="34" charset="-122"/>
              </a:rPr>
              <a:t>· Low-Latency Direct Depth Output Down to 60 </a:t>
            </a:r>
            <a:r>
              <a:rPr lang="en-US" altLang="zh-CN" sz="1400" dirty="0" err="1">
                <a:latin typeface="微软雅黑" panose="020B0503020204020204" pitchFamily="34" charset="-122"/>
                <a:ea typeface="微软雅黑" panose="020B0503020204020204" pitchFamily="34" charset="-122"/>
              </a:rPr>
              <a:t>ms</a:t>
            </a:r>
            <a:r>
              <a:rPr lang="en-US" altLang="zh-CN" sz="1400" dirty="0">
                <a:latin typeface="微软雅黑" panose="020B0503020204020204" pitchFamily="34" charset="-122"/>
                <a:ea typeface="微软雅黑" panose="020B0503020204020204" pitchFamily="34" charset="-122"/>
              </a:rPr>
              <a:t>, Reducing Host Load</a:t>
            </a:r>
          </a:p>
          <a:p>
            <a:pPr>
              <a:lnSpc>
                <a:spcPct val="150000"/>
              </a:lnSpc>
            </a:pPr>
            <a:r>
              <a:rPr lang="en-US" altLang="zh-CN" sz="1400" dirty="0">
                <a:latin typeface="微软雅黑" panose="020B0503020204020204" pitchFamily="34" charset="-122"/>
                <a:ea typeface="微软雅黑" panose="020B0503020204020204" pitchFamily="34" charset="-122"/>
              </a:rPr>
              <a:t>· </a:t>
            </a:r>
            <a:r>
              <a:rPr lang="en-US" altLang="zh-CN" sz="1400" u="sng" dirty="0">
                <a:latin typeface="微软雅黑" panose="020B0503020204020204" pitchFamily="34" charset="-122"/>
                <a:ea typeface="微软雅黑" panose="020B0503020204020204" pitchFamily="34" charset="-122"/>
              </a:rPr>
              <a:t>Externally Triggered Capture for Synchronized Operation</a:t>
            </a: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b="1" dirty="0">
                <a:latin typeface="微软雅黑" panose="020B0503020204020204" pitchFamily="34" charset="-122"/>
                <a:ea typeface="微软雅黑" panose="020B0503020204020204" pitchFamily="34" charset="-122"/>
              </a:rPr>
              <a:t>4</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Robotics-Ready Design</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IP54-rated for Dust &amp; Splash Protection</a:t>
            </a:r>
          </a:p>
          <a:p>
            <a:pPr>
              <a:lnSpc>
                <a:spcPct val="150000"/>
              </a:lnSpc>
            </a:pPr>
            <a:r>
              <a:rPr lang="en-US" altLang="zh-CN" sz="1400" dirty="0">
                <a:latin typeface="微软雅黑" panose="020B0503020204020204" pitchFamily="34" charset="-122"/>
                <a:ea typeface="微软雅黑" panose="020B0503020204020204" pitchFamily="34" charset="-122"/>
              </a:rPr>
              <a:t>· Temperature Adaptability: -10°C to 45°C</a:t>
            </a:r>
            <a:endParaRPr lang="zh-CN" altLang="en-US" sz="1400" dirty="0">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C40203BA-29B0-444B-6B96-59D6E9F54D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61850"/>
            <a:ext cx="5403844" cy="3062765"/>
          </a:xfrm>
          <a:prstGeom prst="rect">
            <a:avLst/>
          </a:prstGeom>
        </p:spPr>
      </p:pic>
    </p:spTree>
    <p:extLst>
      <p:ext uri="{BB962C8B-B14F-4D97-AF65-F5344CB8AC3E}">
        <p14:creationId xmlns:p14="http://schemas.microsoft.com/office/powerpoint/2010/main" val="2490378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7F507-FB53-A18A-B57D-8388A736804B}"/>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1B332ED4-5BBF-3617-A668-897DE1B3E868}"/>
              </a:ext>
            </a:extLst>
          </p:cNvPr>
          <p:cNvSpPr>
            <a:spLocks noGrp="1"/>
          </p:cNvSpPr>
          <p:nvPr>
            <p:ph type="body" idx="1"/>
          </p:nvPr>
        </p:nvSpPr>
        <p:spPr>
          <a:xfrm>
            <a:off x="631968" y="254857"/>
            <a:ext cx="566580" cy="508027"/>
          </a:xfrm>
        </p:spPr>
        <p:txBody>
          <a:bodyPr/>
          <a:lstStyle/>
          <a:p>
            <a:r>
              <a:rPr lang="en-US" altLang="zh-CN" dirty="0"/>
              <a:t>03</a:t>
            </a:r>
            <a:endParaRPr lang="zh-CN" altLang="en-US" dirty="0"/>
          </a:p>
        </p:txBody>
      </p:sp>
      <p:sp>
        <p:nvSpPr>
          <p:cNvPr id="3" name="文本占位符 2">
            <a:extLst>
              <a:ext uri="{FF2B5EF4-FFF2-40B4-BE49-F238E27FC236}">
                <a16:creationId xmlns:a16="http://schemas.microsoft.com/office/drawing/2014/main" id="{97811EF3-10AD-774F-B8B2-35EBBD68B21E}"/>
              </a:ext>
            </a:extLst>
          </p:cNvPr>
          <p:cNvSpPr>
            <a:spLocks noGrp="1"/>
          </p:cNvSpPr>
          <p:nvPr>
            <p:ph type="body" sz="quarter" idx="3"/>
          </p:nvPr>
        </p:nvSpPr>
        <p:spPr>
          <a:xfrm>
            <a:off x="1108818" y="249381"/>
            <a:ext cx="5183188" cy="501708"/>
          </a:xfrm>
        </p:spPr>
        <p:txBody>
          <a:bodyPr/>
          <a:lstStyle/>
          <a:p>
            <a:r>
              <a:rPr lang="en-US" altLang="zh-CN" dirty="0"/>
              <a:t>Specifications</a:t>
            </a:r>
            <a:endParaRPr lang="zh-CN" altLang="en-US" dirty="0"/>
          </a:p>
        </p:txBody>
      </p:sp>
      <p:pic>
        <p:nvPicPr>
          <p:cNvPr id="5" name="图片 4">
            <a:extLst>
              <a:ext uri="{FF2B5EF4-FFF2-40B4-BE49-F238E27FC236}">
                <a16:creationId xmlns:a16="http://schemas.microsoft.com/office/drawing/2014/main" id="{96AE3A90-8975-7E20-1292-40CCD8568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548" y="762884"/>
            <a:ext cx="9905728" cy="5912551"/>
          </a:xfrm>
          <a:prstGeom prst="rect">
            <a:avLst/>
          </a:prstGeom>
        </p:spPr>
      </p:pic>
    </p:spTree>
    <p:extLst>
      <p:ext uri="{BB962C8B-B14F-4D97-AF65-F5344CB8AC3E}">
        <p14:creationId xmlns:p14="http://schemas.microsoft.com/office/powerpoint/2010/main" val="768114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FCF2C-CAB9-F288-5FB5-FADA366A307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7ADD087F-BF9C-4FBD-C9DB-FEAC63683AC2}"/>
              </a:ext>
            </a:extLst>
          </p:cNvPr>
          <p:cNvSpPr/>
          <p:nvPr>
            <p:custDataLst>
              <p:tags r:id="rId1"/>
            </p:custDataLst>
          </p:nvPr>
        </p:nvSpPr>
        <p:spPr>
          <a:xfrm>
            <a:off x="6115750" y="1286510"/>
            <a:ext cx="4629150" cy="4428490"/>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8F42BE21-1FDA-CB69-3698-5F3099DD8A6F}"/>
              </a:ext>
            </a:extLst>
          </p:cNvPr>
          <p:cNvSpPr/>
          <p:nvPr>
            <p:custDataLst>
              <p:tags r:id="rId2"/>
            </p:custDataLst>
          </p:nvPr>
        </p:nvSpPr>
        <p:spPr>
          <a:xfrm>
            <a:off x="1108818" y="1286510"/>
            <a:ext cx="4629150" cy="4428490"/>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 name="文本占位符 1">
            <a:extLst>
              <a:ext uri="{FF2B5EF4-FFF2-40B4-BE49-F238E27FC236}">
                <a16:creationId xmlns:a16="http://schemas.microsoft.com/office/drawing/2014/main" id="{41CB823A-3E43-676D-B1B3-2FB93FAE7587}"/>
              </a:ext>
            </a:extLst>
          </p:cNvPr>
          <p:cNvSpPr>
            <a:spLocks noGrp="1"/>
          </p:cNvSpPr>
          <p:nvPr>
            <p:ph type="body" idx="1"/>
          </p:nvPr>
        </p:nvSpPr>
        <p:spPr>
          <a:xfrm>
            <a:off x="631968" y="254857"/>
            <a:ext cx="566580" cy="508027"/>
          </a:xfrm>
        </p:spPr>
        <p:txBody>
          <a:bodyPr/>
          <a:lstStyle/>
          <a:p>
            <a:r>
              <a:rPr lang="en-US" altLang="zh-CN"/>
              <a:t>04</a:t>
            </a:r>
            <a:endParaRPr lang="zh-CN" altLang="en-US"/>
          </a:p>
        </p:txBody>
      </p:sp>
      <p:sp>
        <p:nvSpPr>
          <p:cNvPr id="5" name="文本占位符 2">
            <a:extLst>
              <a:ext uri="{FF2B5EF4-FFF2-40B4-BE49-F238E27FC236}">
                <a16:creationId xmlns:a16="http://schemas.microsoft.com/office/drawing/2014/main" id="{EB40AA8F-88B1-9BE5-2AA8-23BE8E9A1EF6}"/>
              </a:ext>
            </a:extLst>
          </p:cNvPr>
          <p:cNvSpPr>
            <a:spLocks noGrp="1"/>
          </p:cNvSpPr>
          <p:nvPr>
            <p:ph type="body" sz="quarter" idx="3"/>
          </p:nvPr>
        </p:nvSpPr>
        <p:spPr>
          <a:xfrm>
            <a:off x="1108818" y="249381"/>
            <a:ext cx="5183188" cy="501708"/>
          </a:xfrm>
        </p:spPr>
        <p:txBody>
          <a:bodyPr/>
          <a:lstStyle/>
          <a:p>
            <a:r>
              <a:rPr lang="en-US" altLang="zh-CN" dirty="0"/>
              <a:t>Typical Applications</a:t>
            </a:r>
            <a:endParaRPr lang="zh-CN" altLang="en-US" dirty="0"/>
          </a:p>
        </p:txBody>
      </p:sp>
      <p:sp>
        <p:nvSpPr>
          <p:cNvPr id="6" name="文本框 5">
            <a:extLst>
              <a:ext uri="{FF2B5EF4-FFF2-40B4-BE49-F238E27FC236}">
                <a16:creationId xmlns:a16="http://schemas.microsoft.com/office/drawing/2014/main" id="{15B34189-74D8-B004-B13C-6B3B0783FE2A}"/>
              </a:ext>
            </a:extLst>
          </p:cNvPr>
          <p:cNvSpPr txBox="1"/>
          <p:nvPr/>
        </p:nvSpPr>
        <p:spPr>
          <a:xfrm>
            <a:off x="2752621" y="5026854"/>
            <a:ext cx="2116159" cy="458908"/>
          </a:xfrm>
          <a:prstGeom prst="rect">
            <a:avLst/>
          </a:prstGeom>
          <a:noFill/>
        </p:spPr>
        <p:txBody>
          <a:bodyPr wrap="square">
            <a:spAutoFit/>
          </a:bodyPr>
          <a:lstStyle/>
          <a:p>
            <a:pPr>
              <a:lnSpc>
                <a:spcPct val="150000"/>
              </a:lnSpc>
            </a:pPr>
            <a:r>
              <a:rPr lang="en-US" altLang="zh-CN" b="1" dirty="0" err="1">
                <a:latin typeface="微软雅黑" panose="020B0503020204020204" pitchFamily="34" charset="-122"/>
                <a:ea typeface="微软雅黑" panose="020B0503020204020204" pitchFamily="34" charset="-122"/>
              </a:rPr>
              <a:t>Cobots</a:t>
            </a:r>
            <a:endParaRPr lang="en-US" altLang="zh-CN" b="1"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FF9645B-BE99-53CB-2757-8E6CACA683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3548" y="1664112"/>
            <a:ext cx="3585182" cy="3165501"/>
          </a:xfrm>
          <a:prstGeom prst="rect">
            <a:avLst/>
          </a:prstGeom>
        </p:spPr>
      </p:pic>
      <p:sp>
        <p:nvSpPr>
          <p:cNvPr id="9" name="文本框 8">
            <a:extLst>
              <a:ext uri="{FF2B5EF4-FFF2-40B4-BE49-F238E27FC236}">
                <a16:creationId xmlns:a16="http://schemas.microsoft.com/office/drawing/2014/main" id="{46F00B78-92F1-3E09-9541-F2C346790B8F}"/>
              </a:ext>
            </a:extLst>
          </p:cNvPr>
          <p:cNvSpPr txBox="1"/>
          <p:nvPr/>
        </p:nvSpPr>
        <p:spPr>
          <a:xfrm>
            <a:off x="7582304" y="4967595"/>
            <a:ext cx="6096000" cy="458908"/>
          </a:xfrm>
          <a:prstGeom prst="rect">
            <a:avLst/>
          </a:prstGeom>
          <a:noFill/>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Humanoids</a:t>
            </a:r>
          </a:p>
        </p:txBody>
      </p:sp>
      <p:pic>
        <p:nvPicPr>
          <p:cNvPr id="11" name="图片 10">
            <a:extLst>
              <a:ext uri="{FF2B5EF4-FFF2-40B4-BE49-F238E27FC236}">
                <a16:creationId xmlns:a16="http://schemas.microsoft.com/office/drawing/2014/main" id="{CB21E6DE-621C-3DBF-5FC8-65A536FD41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4083" y="1685762"/>
            <a:ext cx="3678865" cy="3143851"/>
          </a:xfrm>
          <a:prstGeom prst="rect">
            <a:avLst/>
          </a:prstGeom>
        </p:spPr>
      </p:pic>
    </p:spTree>
    <p:extLst>
      <p:ext uri="{BB962C8B-B14F-4D97-AF65-F5344CB8AC3E}">
        <p14:creationId xmlns:p14="http://schemas.microsoft.com/office/powerpoint/2010/main" val="224338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a:extLst>
              <a:ext uri="{FF2B5EF4-FFF2-40B4-BE49-F238E27FC236}">
                <a16:creationId xmlns:a16="http://schemas.microsoft.com/office/drawing/2014/main" id="{C62B52E2-280F-5A38-9A0A-9CBEB82BD333}"/>
              </a:ext>
            </a:extLst>
          </p:cNvPr>
          <p:cNvSpPr>
            <a:spLocks noGrp="1"/>
          </p:cNvSpPr>
          <p:nvPr>
            <p:ph type="body" idx="1"/>
          </p:nvPr>
        </p:nvSpPr>
        <p:spPr>
          <a:xfrm>
            <a:off x="631968" y="254857"/>
            <a:ext cx="566580" cy="508027"/>
          </a:xfrm>
        </p:spPr>
        <p:txBody>
          <a:bodyPr/>
          <a:lstStyle/>
          <a:p>
            <a:r>
              <a:rPr lang="en-US" altLang="zh-CN" dirty="0"/>
              <a:t>04</a:t>
            </a:r>
            <a:endParaRPr lang="zh-CN" altLang="en-US" dirty="0"/>
          </a:p>
        </p:txBody>
      </p:sp>
      <p:sp>
        <p:nvSpPr>
          <p:cNvPr id="6" name="文本占位符 2">
            <a:extLst>
              <a:ext uri="{FF2B5EF4-FFF2-40B4-BE49-F238E27FC236}">
                <a16:creationId xmlns:a16="http://schemas.microsoft.com/office/drawing/2014/main" id="{FEF1711A-32A5-398F-7AB9-8286668F6F45}"/>
              </a:ext>
            </a:extLst>
          </p:cNvPr>
          <p:cNvSpPr>
            <a:spLocks noGrp="1"/>
          </p:cNvSpPr>
          <p:nvPr>
            <p:ph type="body" sz="quarter" idx="3"/>
          </p:nvPr>
        </p:nvSpPr>
        <p:spPr>
          <a:xfrm>
            <a:off x="1108818" y="249381"/>
            <a:ext cx="5183188" cy="501708"/>
          </a:xfrm>
        </p:spPr>
        <p:txBody>
          <a:bodyPr/>
          <a:lstStyle/>
          <a:p>
            <a:r>
              <a:rPr lang="en-US" altLang="zh-CN" dirty="0"/>
              <a:t>Typical Applications</a:t>
            </a:r>
          </a:p>
        </p:txBody>
      </p:sp>
      <p:sp>
        <p:nvSpPr>
          <p:cNvPr id="8" name="文本框 7">
            <a:extLst>
              <a:ext uri="{FF2B5EF4-FFF2-40B4-BE49-F238E27FC236}">
                <a16:creationId xmlns:a16="http://schemas.microsoft.com/office/drawing/2014/main" id="{38DA0773-AF57-84E5-1121-EAE2C125964F}"/>
              </a:ext>
            </a:extLst>
          </p:cNvPr>
          <p:cNvSpPr txBox="1"/>
          <p:nvPr/>
        </p:nvSpPr>
        <p:spPr>
          <a:xfrm>
            <a:off x="6619645" y="1550786"/>
            <a:ext cx="5321147" cy="3649845"/>
          </a:xfrm>
          <a:prstGeom prst="rect">
            <a:avLst/>
          </a:prstGeom>
          <a:noFill/>
        </p:spPr>
        <p:txBody>
          <a:bodyPr wrap="squar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A multi-camera system deployed on the robot’s hands, head, and chest operates in coordination, enabling the fusion of image data from different viewpoints to improve operational efficiency and precision.</a:t>
            </a:r>
          </a:p>
          <a:p>
            <a:pPr>
              <a:lnSpc>
                <a:spcPct val="150000"/>
              </a:lnSpc>
            </a:pP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b="1" dirty="0">
                <a:solidFill>
                  <a:srgbClr val="FF8B1F"/>
                </a:solidFill>
                <a:latin typeface="微软雅黑" panose="020B0503020204020204" pitchFamily="34" charset="-122"/>
                <a:ea typeface="微软雅黑" panose="020B0503020204020204" pitchFamily="34" charset="-122"/>
              </a:rPr>
              <a:t>Advantages of Using Cameras from </a:t>
            </a:r>
            <a:r>
              <a:rPr lang="en-US" altLang="zh-CN" b="1" dirty="0" err="1">
                <a:solidFill>
                  <a:srgbClr val="FF8B1F"/>
                </a:solidFill>
                <a:latin typeface="微软雅黑" panose="020B0503020204020204" pitchFamily="34" charset="-122"/>
                <a:ea typeface="微软雅黑" panose="020B0503020204020204" pitchFamily="34" charset="-122"/>
              </a:rPr>
              <a:t>Orbbec</a:t>
            </a:r>
            <a:r>
              <a:rPr lang="zh-CN" altLang="en-US" b="1" dirty="0">
                <a:solidFill>
                  <a:schemeClr val="accent2"/>
                </a:solidFill>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rPr>
              <a:t>· Shared SDK with a unified functional framework</a:t>
            </a:r>
          </a:p>
          <a:p>
            <a:pPr>
              <a:lnSpc>
                <a:spcPct val="150000"/>
              </a:lnSpc>
            </a:pPr>
            <a:r>
              <a:rPr lang="en-US" altLang="zh-CN" sz="1600" dirty="0">
                <a:latin typeface="微软雅黑" panose="020B0503020204020204" pitchFamily="34" charset="-122"/>
                <a:ea typeface="微软雅黑" panose="020B0503020204020204" pitchFamily="34" charset="-122"/>
              </a:rPr>
              <a:t>· Trigger-based acquisition supported by all cameras</a:t>
            </a:r>
          </a:p>
          <a:p>
            <a:pPr>
              <a:lnSpc>
                <a:spcPct val="150000"/>
              </a:lnSpc>
            </a:pPr>
            <a:r>
              <a:rPr lang="en-US" altLang="zh-CN" sz="1600" dirty="0">
                <a:latin typeface="微软雅黑" panose="020B0503020204020204" pitchFamily="34" charset="-122"/>
                <a:ea typeface="微软雅黑" panose="020B0503020204020204" pitchFamily="34" charset="-122"/>
              </a:rPr>
              <a:t>· Multi-camera coordination capability</a:t>
            </a:r>
          </a:p>
          <a:p>
            <a:pPr>
              <a:lnSpc>
                <a:spcPct val="150000"/>
              </a:lnSpc>
            </a:pPr>
            <a:r>
              <a:rPr lang="en-US" altLang="zh-CN" sz="1600" dirty="0">
                <a:latin typeface="微软雅黑" panose="020B0503020204020204" pitchFamily="34" charset="-122"/>
                <a:ea typeface="微软雅黑" panose="020B0503020204020204" pitchFamily="34" charset="-122"/>
              </a:rPr>
              <a:t>· Unified technical support</a:t>
            </a:r>
          </a:p>
        </p:txBody>
      </p:sp>
      <p:pic>
        <p:nvPicPr>
          <p:cNvPr id="3" name="图片 2">
            <a:extLst>
              <a:ext uri="{FF2B5EF4-FFF2-40B4-BE49-F238E27FC236}">
                <a16:creationId xmlns:a16="http://schemas.microsoft.com/office/drawing/2014/main" id="{F0CE3F61-E884-BC53-9689-1A4CEF7FA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1698"/>
            <a:ext cx="6292006" cy="3754603"/>
          </a:xfrm>
          <a:prstGeom prst="rect">
            <a:avLst/>
          </a:prstGeom>
        </p:spPr>
      </p:pic>
    </p:spTree>
    <p:extLst>
      <p:ext uri="{BB962C8B-B14F-4D97-AF65-F5344CB8AC3E}">
        <p14:creationId xmlns:p14="http://schemas.microsoft.com/office/powerpoint/2010/main" val="2311241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51B4A-A905-1BB9-5391-93FB76693B36}"/>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BBA49459-EABD-7C31-9AC1-F90B43CF538A}"/>
              </a:ext>
            </a:extLst>
          </p:cNvPr>
          <p:cNvSpPr/>
          <p:nvPr>
            <p:custDataLst>
              <p:tags r:id="rId1"/>
            </p:custDataLst>
          </p:nvPr>
        </p:nvSpPr>
        <p:spPr>
          <a:xfrm>
            <a:off x="412265" y="5671310"/>
            <a:ext cx="11184588" cy="857508"/>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A861B263-1FBA-58F8-3D52-74A02AB6028E}"/>
              </a:ext>
            </a:extLst>
          </p:cNvPr>
          <p:cNvSpPr/>
          <p:nvPr>
            <p:custDataLst>
              <p:tags r:id="rId2"/>
            </p:custDataLst>
          </p:nvPr>
        </p:nvSpPr>
        <p:spPr>
          <a:xfrm>
            <a:off x="4364505" y="1660570"/>
            <a:ext cx="3462989" cy="3713494"/>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70CE291B-07AC-61FE-34F1-2743BBDAE2EA}"/>
              </a:ext>
            </a:extLst>
          </p:cNvPr>
          <p:cNvSpPr/>
          <p:nvPr>
            <p:custDataLst>
              <p:tags r:id="rId3"/>
            </p:custDataLst>
          </p:nvPr>
        </p:nvSpPr>
        <p:spPr>
          <a:xfrm>
            <a:off x="8133864" y="1660570"/>
            <a:ext cx="3462989" cy="3713494"/>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文本占位符 1">
            <a:extLst>
              <a:ext uri="{FF2B5EF4-FFF2-40B4-BE49-F238E27FC236}">
                <a16:creationId xmlns:a16="http://schemas.microsoft.com/office/drawing/2014/main" id="{9A001BCF-EF3D-9C39-AE14-9BDF945BD5B5}"/>
              </a:ext>
            </a:extLst>
          </p:cNvPr>
          <p:cNvSpPr>
            <a:spLocks noGrp="1"/>
          </p:cNvSpPr>
          <p:nvPr>
            <p:ph type="body" idx="1"/>
          </p:nvPr>
        </p:nvSpPr>
        <p:spPr>
          <a:xfrm>
            <a:off x="631968" y="254857"/>
            <a:ext cx="566580" cy="508027"/>
          </a:xfrm>
        </p:spPr>
        <p:txBody>
          <a:bodyPr/>
          <a:lstStyle/>
          <a:p>
            <a:r>
              <a:rPr lang="en-US" altLang="zh-CN" dirty="0"/>
              <a:t>05</a:t>
            </a:r>
            <a:endParaRPr lang="zh-CN" altLang="en-US" dirty="0"/>
          </a:p>
        </p:txBody>
      </p:sp>
      <p:sp>
        <p:nvSpPr>
          <p:cNvPr id="6" name="文本占位符 2">
            <a:extLst>
              <a:ext uri="{FF2B5EF4-FFF2-40B4-BE49-F238E27FC236}">
                <a16:creationId xmlns:a16="http://schemas.microsoft.com/office/drawing/2014/main" id="{F57C5DDB-CF5B-3EF5-4323-9AC271A8334B}"/>
              </a:ext>
            </a:extLst>
          </p:cNvPr>
          <p:cNvSpPr>
            <a:spLocks noGrp="1"/>
          </p:cNvSpPr>
          <p:nvPr>
            <p:ph type="body" sz="quarter" idx="3"/>
          </p:nvPr>
        </p:nvSpPr>
        <p:spPr>
          <a:xfrm>
            <a:off x="1108817" y="249381"/>
            <a:ext cx="8387723" cy="501708"/>
          </a:xfrm>
        </p:spPr>
        <p:txBody>
          <a:bodyPr>
            <a:normAutofit/>
          </a:bodyPr>
          <a:lstStyle/>
          <a:p>
            <a:r>
              <a:rPr lang="en-US" altLang="zh-CN" dirty="0"/>
              <a:t>Target Customers and Competing Products</a:t>
            </a:r>
          </a:p>
        </p:txBody>
      </p:sp>
      <p:sp>
        <p:nvSpPr>
          <p:cNvPr id="7" name="矩形 6">
            <a:extLst>
              <a:ext uri="{FF2B5EF4-FFF2-40B4-BE49-F238E27FC236}">
                <a16:creationId xmlns:a16="http://schemas.microsoft.com/office/drawing/2014/main" id="{D1B9FF1A-ACA4-0E2A-0150-0B7623F70379}"/>
              </a:ext>
            </a:extLst>
          </p:cNvPr>
          <p:cNvSpPr/>
          <p:nvPr>
            <p:custDataLst>
              <p:tags r:id="rId4"/>
            </p:custDataLst>
          </p:nvPr>
        </p:nvSpPr>
        <p:spPr>
          <a:xfrm>
            <a:off x="412265" y="1666580"/>
            <a:ext cx="3462989" cy="3713494"/>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228EB8D3-B87D-CA1E-5BF2-1423CABA9CBE}"/>
              </a:ext>
            </a:extLst>
          </p:cNvPr>
          <p:cNvSpPr txBox="1"/>
          <p:nvPr/>
        </p:nvSpPr>
        <p:spPr>
          <a:xfrm>
            <a:off x="448529" y="4768968"/>
            <a:ext cx="3462989" cy="418191"/>
          </a:xfrm>
          <a:prstGeom prst="rect">
            <a:avLst/>
          </a:prstGeom>
          <a:noFill/>
        </p:spPr>
        <p:txBody>
          <a:bodyPr wrap="square">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Dexterous Hand/Humanoids</a:t>
            </a:r>
            <a:endParaRPr lang="en-US" altLang="zh-CN" sz="900" dirty="0">
              <a:latin typeface="微软雅黑" panose="020B0503020204020204" pitchFamily="34" charset="-122"/>
              <a:ea typeface="微软雅黑" panose="020B0503020204020204" pitchFamily="34" charset="-122"/>
            </a:endParaRPr>
          </a:p>
        </p:txBody>
      </p:sp>
      <p:sp>
        <p:nvSpPr>
          <p:cNvPr id="9" name="AutoShape 4" descr="已生成图片">
            <a:extLst>
              <a:ext uri="{FF2B5EF4-FFF2-40B4-BE49-F238E27FC236}">
                <a16:creationId xmlns:a16="http://schemas.microsoft.com/office/drawing/2014/main" id="{BA8AD834-B0A8-91A1-4109-1DFF5B40C0FF}"/>
              </a:ext>
            </a:extLst>
          </p:cNvPr>
          <p:cNvSpPr>
            <a:spLocks noChangeAspect="1" noChangeArrowheads="1"/>
          </p:cNvSpPr>
          <p:nvPr/>
        </p:nvSpPr>
        <p:spPr bwMode="auto">
          <a:xfrm>
            <a:off x="5943600" y="266700"/>
            <a:ext cx="3314700" cy="3314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图片 9">
            <a:extLst>
              <a:ext uri="{FF2B5EF4-FFF2-40B4-BE49-F238E27FC236}">
                <a16:creationId xmlns:a16="http://schemas.microsoft.com/office/drawing/2014/main" id="{776E63B6-E2F5-6273-5C65-837F50205F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951" y="1828821"/>
            <a:ext cx="2915494" cy="2915494"/>
          </a:xfrm>
          <a:prstGeom prst="rect">
            <a:avLst/>
          </a:prstGeom>
        </p:spPr>
      </p:pic>
      <p:pic>
        <p:nvPicPr>
          <p:cNvPr id="11" name="图片 10">
            <a:extLst>
              <a:ext uri="{FF2B5EF4-FFF2-40B4-BE49-F238E27FC236}">
                <a16:creationId xmlns:a16="http://schemas.microsoft.com/office/drawing/2014/main" id="{F7AD0179-BAEC-8ADF-3C86-F2E28BA2D733}"/>
              </a:ext>
            </a:extLst>
          </p:cNvPr>
          <p:cNvPicPr>
            <a:picLocks noChangeAspect="1"/>
          </p:cNvPicPr>
          <p:nvPr/>
        </p:nvPicPr>
        <p:blipFill>
          <a:blip r:embed="rId7">
            <a:extLst>
              <a:ext uri="{28A0092B-C50C-407E-A947-70E740481C1C}">
                <a14:useLocalDpi xmlns:a14="http://schemas.microsoft.com/office/drawing/2010/main" val="0"/>
              </a:ext>
            </a:extLst>
          </a:blip>
          <a:srcRect l="27728" r="5082"/>
          <a:stretch>
            <a:fillRect/>
          </a:stretch>
        </p:blipFill>
        <p:spPr>
          <a:xfrm>
            <a:off x="8365497" y="1828821"/>
            <a:ext cx="2915494" cy="2915494"/>
          </a:xfrm>
          <a:prstGeom prst="rect">
            <a:avLst/>
          </a:prstGeom>
        </p:spPr>
      </p:pic>
      <p:sp>
        <p:nvSpPr>
          <p:cNvPr id="12" name="文本框 11">
            <a:extLst>
              <a:ext uri="{FF2B5EF4-FFF2-40B4-BE49-F238E27FC236}">
                <a16:creationId xmlns:a16="http://schemas.microsoft.com/office/drawing/2014/main" id="{48084904-9470-1493-38D1-6A0BA473DA77}"/>
              </a:ext>
            </a:extLst>
          </p:cNvPr>
          <p:cNvSpPr txBox="1"/>
          <p:nvPr/>
        </p:nvSpPr>
        <p:spPr>
          <a:xfrm>
            <a:off x="8218583" y="4806097"/>
            <a:ext cx="4059073" cy="418191"/>
          </a:xfrm>
          <a:prstGeom prst="rect">
            <a:avLst/>
          </a:prstGeom>
          <a:noFill/>
        </p:spPr>
        <p:txBody>
          <a:bodyPr wrap="square">
            <a:spAutoFit/>
          </a:bodyPr>
          <a:lstStyle/>
          <a:p>
            <a:pPr>
              <a:lnSpc>
                <a:spcPct val="150000"/>
              </a:lnSpc>
            </a:pPr>
            <a:r>
              <a:rPr lang="en-US" altLang="zh-CN" sz="1600" b="1" dirty="0">
                <a:latin typeface="微软雅黑" panose="020B0503020204020204" pitchFamily="34" charset="-122"/>
                <a:ea typeface="微软雅黑" panose="020B0503020204020204" pitchFamily="34" charset="-122"/>
              </a:rPr>
              <a:t>Users of Comparable Products</a:t>
            </a:r>
          </a:p>
        </p:txBody>
      </p:sp>
      <p:pic>
        <p:nvPicPr>
          <p:cNvPr id="13" name="Picture 8">
            <a:extLst>
              <a:ext uri="{FF2B5EF4-FFF2-40B4-BE49-F238E27FC236}">
                <a16:creationId xmlns:a16="http://schemas.microsoft.com/office/drawing/2014/main" id="{8070B199-6DE6-BCAF-3D55-EE4FD5A879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1001" y="1828821"/>
            <a:ext cx="2915494" cy="2915494"/>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920EB239-D0EB-F672-5A4F-B3C487DF11FE}"/>
              </a:ext>
            </a:extLst>
          </p:cNvPr>
          <p:cNvSpPr txBox="1"/>
          <p:nvPr/>
        </p:nvSpPr>
        <p:spPr>
          <a:xfrm>
            <a:off x="4779494" y="951338"/>
            <a:ext cx="6096000" cy="400110"/>
          </a:xfrm>
          <a:prstGeom prst="rect">
            <a:avLst/>
          </a:prstGeom>
          <a:noFill/>
        </p:spPr>
        <p:txBody>
          <a:bodyPr wrap="square">
            <a:spAutoFit/>
          </a:bodyPr>
          <a:lstStyle/>
          <a:p>
            <a:r>
              <a:rPr lang="en-US" altLang="zh-CN" sz="2000" b="1" dirty="0">
                <a:latin typeface="微软雅黑" panose="020B0503020204020204" pitchFamily="34" charset="-122"/>
                <a:ea typeface="微软雅黑" panose="020B0503020204020204" pitchFamily="34" charset="-122"/>
              </a:rPr>
              <a:t>Target Customers </a:t>
            </a:r>
            <a:endParaRPr lang="zh-CN" altLang="en-US" sz="2000" b="1" dirty="0"/>
          </a:p>
        </p:txBody>
      </p:sp>
      <p:sp>
        <p:nvSpPr>
          <p:cNvPr id="15" name="文本框 14">
            <a:extLst>
              <a:ext uri="{FF2B5EF4-FFF2-40B4-BE49-F238E27FC236}">
                <a16:creationId xmlns:a16="http://schemas.microsoft.com/office/drawing/2014/main" id="{464E89F1-4594-CC84-8263-2E8CE07935CE}"/>
              </a:ext>
            </a:extLst>
          </p:cNvPr>
          <p:cNvSpPr txBox="1"/>
          <p:nvPr/>
        </p:nvSpPr>
        <p:spPr>
          <a:xfrm>
            <a:off x="5358613" y="4876394"/>
            <a:ext cx="2031015" cy="338554"/>
          </a:xfrm>
          <a:prstGeom prst="rect">
            <a:avLst/>
          </a:prstGeom>
          <a:noFill/>
        </p:spPr>
        <p:txBody>
          <a:bodyPr wrap="square">
            <a:spAutoFit/>
          </a:bodyPr>
          <a:lstStyle/>
          <a:p>
            <a:r>
              <a:rPr lang="en-US" altLang="zh-CN" sz="1600" b="1" dirty="0">
                <a:latin typeface="微软雅黑" panose="020B0503020204020204" pitchFamily="34" charset="-122"/>
                <a:ea typeface="微软雅黑" panose="020B0503020204020204" pitchFamily="34" charset="-122"/>
              </a:rPr>
              <a:t>End Effectors</a:t>
            </a:r>
            <a:endParaRPr lang="zh-CN" altLang="en-US" sz="1600" dirty="0"/>
          </a:p>
        </p:txBody>
      </p:sp>
      <p:sp>
        <p:nvSpPr>
          <p:cNvPr id="16" name="文本框 15">
            <a:extLst>
              <a:ext uri="{FF2B5EF4-FFF2-40B4-BE49-F238E27FC236}">
                <a16:creationId xmlns:a16="http://schemas.microsoft.com/office/drawing/2014/main" id="{B80334CA-0F2C-844B-5777-891DAE0C4882}"/>
              </a:ext>
            </a:extLst>
          </p:cNvPr>
          <p:cNvSpPr txBox="1"/>
          <p:nvPr/>
        </p:nvSpPr>
        <p:spPr>
          <a:xfrm>
            <a:off x="567853" y="5708439"/>
            <a:ext cx="10873412" cy="787523"/>
          </a:xfrm>
          <a:prstGeom prst="rect">
            <a:avLst/>
          </a:prstGeom>
          <a:noFill/>
        </p:spPr>
        <p:txBody>
          <a:bodyPr wrap="square">
            <a:spAutoFit/>
          </a:bodyPr>
          <a:lstStyle/>
          <a:p>
            <a:pPr>
              <a:lnSpc>
                <a:spcPct val="150000"/>
              </a:lnSpc>
            </a:pPr>
            <a:r>
              <a:rPr lang="en-US" altLang="zh-CN" sz="1600" b="1" dirty="0">
                <a:latin typeface="微软雅黑" panose="020B0503020204020204" pitchFamily="34" charset="-122"/>
                <a:ea typeface="微软雅黑" panose="020B0503020204020204" pitchFamily="34" charset="-122"/>
              </a:rPr>
              <a:t>Application Requirement: The camera is mounted close to the wrist to provide color and depth visual</a:t>
            </a:r>
          </a:p>
          <a:p>
            <a:pPr>
              <a:lnSpc>
                <a:spcPct val="150000"/>
              </a:lnSpc>
            </a:pPr>
            <a:r>
              <a:rPr lang="en-US" altLang="zh-CN" sz="1600" b="1" dirty="0">
                <a:latin typeface="微软雅黑" panose="020B0503020204020204" pitchFamily="34" charset="-122"/>
                <a:ea typeface="微软雅黑" panose="020B0503020204020204" pitchFamily="34" charset="-122"/>
              </a:rPr>
              <a:t>                                             information for guiding operations.</a:t>
            </a:r>
            <a:endParaRPr lang="zh-CN" altLang="en-US" sz="1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8568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26E52D3-6BE3-62E2-98C3-1FE7AB3BC5F6}"/>
              </a:ext>
            </a:extLst>
          </p:cNvPr>
          <p:cNvSpPr/>
          <p:nvPr>
            <p:custDataLst>
              <p:tags r:id="rId1"/>
            </p:custDataLst>
          </p:nvPr>
        </p:nvSpPr>
        <p:spPr>
          <a:xfrm>
            <a:off x="4412266" y="1757110"/>
            <a:ext cx="3462989" cy="3875542"/>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936367BB-CD27-42EF-D00A-7597D34FD262}"/>
              </a:ext>
            </a:extLst>
          </p:cNvPr>
          <p:cNvSpPr/>
          <p:nvPr>
            <p:custDataLst>
              <p:tags r:id="rId2"/>
            </p:custDataLst>
          </p:nvPr>
        </p:nvSpPr>
        <p:spPr>
          <a:xfrm>
            <a:off x="8278382" y="1757110"/>
            <a:ext cx="3462989" cy="3881552"/>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 name="文本占位符 1">
            <a:extLst>
              <a:ext uri="{FF2B5EF4-FFF2-40B4-BE49-F238E27FC236}">
                <a16:creationId xmlns:a16="http://schemas.microsoft.com/office/drawing/2014/main" id="{594E4C70-EABC-AFB9-26DE-833541848446}"/>
              </a:ext>
            </a:extLst>
          </p:cNvPr>
          <p:cNvSpPr>
            <a:spLocks noGrp="1"/>
          </p:cNvSpPr>
          <p:nvPr>
            <p:ph type="body" idx="1"/>
          </p:nvPr>
        </p:nvSpPr>
        <p:spPr>
          <a:xfrm>
            <a:off x="631968" y="254857"/>
            <a:ext cx="566580" cy="508027"/>
          </a:xfrm>
        </p:spPr>
        <p:txBody>
          <a:bodyPr/>
          <a:lstStyle/>
          <a:p>
            <a:r>
              <a:rPr lang="en-US" altLang="zh-CN" dirty="0"/>
              <a:t>05</a:t>
            </a:r>
            <a:endParaRPr lang="zh-CN" altLang="en-US" dirty="0"/>
          </a:p>
        </p:txBody>
      </p:sp>
      <p:sp>
        <p:nvSpPr>
          <p:cNvPr id="8" name="文本占位符 2">
            <a:extLst>
              <a:ext uri="{FF2B5EF4-FFF2-40B4-BE49-F238E27FC236}">
                <a16:creationId xmlns:a16="http://schemas.microsoft.com/office/drawing/2014/main" id="{2E55A075-0162-DFC2-A3CD-2906FBDC98C7}"/>
              </a:ext>
            </a:extLst>
          </p:cNvPr>
          <p:cNvSpPr>
            <a:spLocks noGrp="1"/>
          </p:cNvSpPr>
          <p:nvPr>
            <p:ph type="body" sz="quarter" idx="3"/>
          </p:nvPr>
        </p:nvSpPr>
        <p:spPr>
          <a:xfrm>
            <a:off x="1108817" y="249381"/>
            <a:ext cx="7528407" cy="501708"/>
          </a:xfrm>
        </p:spPr>
        <p:txBody>
          <a:bodyPr>
            <a:normAutofit/>
          </a:bodyPr>
          <a:lstStyle/>
          <a:p>
            <a:r>
              <a:rPr lang="en-US" altLang="zh-CN" dirty="0"/>
              <a:t>Target Customers and Competing Products</a:t>
            </a:r>
            <a:endParaRPr lang="zh-CN" altLang="en-US" dirty="0"/>
          </a:p>
        </p:txBody>
      </p:sp>
      <p:sp>
        <p:nvSpPr>
          <p:cNvPr id="9" name="矩形 8">
            <a:extLst>
              <a:ext uri="{FF2B5EF4-FFF2-40B4-BE49-F238E27FC236}">
                <a16:creationId xmlns:a16="http://schemas.microsoft.com/office/drawing/2014/main" id="{20135846-5068-B9D2-B944-AA3B47D5AB88}"/>
              </a:ext>
            </a:extLst>
          </p:cNvPr>
          <p:cNvSpPr/>
          <p:nvPr>
            <p:custDataLst>
              <p:tags r:id="rId3"/>
            </p:custDataLst>
          </p:nvPr>
        </p:nvSpPr>
        <p:spPr>
          <a:xfrm>
            <a:off x="546150" y="1763120"/>
            <a:ext cx="3462989" cy="3875542"/>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692C067E-FAC8-36FB-B4AB-9358A788D186}"/>
              </a:ext>
            </a:extLst>
          </p:cNvPr>
          <p:cNvSpPr txBox="1"/>
          <p:nvPr/>
        </p:nvSpPr>
        <p:spPr>
          <a:xfrm>
            <a:off x="1108817" y="5113840"/>
            <a:ext cx="2871046" cy="338554"/>
          </a:xfrm>
          <a:prstGeom prst="rect">
            <a:avLst/>
          </a:prstGeom>
          <a:noFill/>
        </p:spPr>
        <p:txBody>
          <a:bodyPr wrap="square">
            <a:spAutoFit/>
          </a:bodyPr>
          <a:lstStyle/>
          <a:p>
            <a:pPr lvl="0">
              <a:defRPr/>
            </a:pPr>
            <a:r>
              <a:rPr lang="en-US" altLang="zh-CN" sz="1600" b="1" dirty="0">
                <a:latin typeface="微软雅黑" panose="020B0503020204020204" pitchFamily="34" charset="-122"/>
                <a:ea typeface="微软雅黑" panose="020B0503020204020204" pitchFamily="34" charset="-122"/>
              </a:rPr>
              <a:t>Comparable Products</a:t>
            </a:r>
          </a:p>
        </p:txBody>
      </p:sp>
      <p:sp>
        <p:nvSpPr>
          <p:cNvPr id="11" name="AutoShape 4" descr="已生成图片">
            <a:extLst>
              <a:ext uri="{FF2B5EF4-FFF2-40B4-BE49-F238E27FC236}">
                <a16:creationId xmlns:a16="http://schemas.microsoft.com/office/drawing/2014/main" id="{8F1B6AD6-39EA-0673-C3F1-E2E1F7BA310D}"/>
              </a:ext>
            </a:extLst>
          </p:cNvPr>
          <p:cNvSpPr>
            <a:spLocks noChangeAspect="1" noChangeArrowheads="1"/>
          </p:cNvSpPr>
          <p:nvPr/>
        </p:nvSpPr>
        <p:spPr bwMode="auto">
          <a:xfrm>
            <a:off x="5943600" y="266700"/>
            <a:ext cx="3314700" cy="3314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2" name="图片 11">
            <a:extLst>
              <a:ext uri="{FF2B5EF4-FFF2-40B4-BE49-F238E27FC236}">
                <a16:creationId xmlns:a16="http://schemas.microsoft.com/office/drawing/2014/main" id="{38EA5D99-E8A1-9EFD-86A3-66A0A9370C4F}"/>
              </a:ext>
            </a:extLst>
          </p:cNvPr>
          <p:cNvPicPr>
            <a:picLocks noChangeAspect="1"/>
          </p:cNvPicPr>
          <p:nvPr/>
        </p:nvPicPr>
        <p:blipFill>
          <a:blip r:embed="rId5">
            <a:extLst>
              <a:ext uri="{28A0092B-C50C-407E-A947-70E740481C1C}">
                <a14:useLocalDpi xmlns:a14="http://schemas.microsoft.com/office/drawing/2010/main" val="0"/>
              </a:ext>
            </a:extLst>
          </a:blip>
          <a:srcRect l="27728" r="5082"/>
          <a:stretch>
            <a:fillRect/>
          </a:stretch>
        </p:blipFill>
        <p:spPr>
          <a:xfrm>
            <a:off x="830530" y="2020590"/>
            <a:ext cx="2915494" cy="2915494"/>
          </a:xfrm>
          <a:prstGeom prst="rect">
            <a:avLst/>
          </a:prstGeom>
        </p:spPr>
      </p:pic>
      <p:sp>
        <p:nvSpPr>
          <p:cNvPr id="13" name="文本框 12">
            <a:extLst>
              <a:ext uri="{FF2B5EF4-FFF2-40B4-BE49-F238E27FC236}">
                <a16:creationId xmlns:a16="http://schemas.microsoft.com/office/drawing/2014/main" id="{956FB5EF-4408-F412-D144-D2322A31D21B}"/>
              </a:ext>
            </a:extLst>
          </p:cNvPr>
          <p:cNvSpPr txBox="1"/>
          <p:nvPr/>
        </p:nvSpPr>
        <p:spPr>
          <a:xfrm>
            <a:off x="8456607" y="5034203"/>
            <a:ext cx="3189243" cy="418191"/>
          </a:xfrm>
          <a:prstGeom prst="rect">
            <a:avLst/>
          </a:prstGeom>
          <a:noFill/>
        </p:spPr>
        <p:txBody>
          <a:bodyPr wrap="square">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ToF</a:t>
            </a:r>
            <a:r>
              <a:rPr lang="zh-CN" altLang="en-US" sz="1600" b="1" dirty="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Cameras</a:t>
            </a:r>
          </a:p>
        </p:txBody>
      </p:sp>
      <p:sp>
        <p:nvSpPr>
          <p:cNvPr id="14" name="文本框 13">
            <a:extLst>
              <a:ext uri="{FF2B5EF4-FFF2-40B4-BE49-F238E27FC236}">
                <a16:creationId xmlns:a16="http://schemas.microsoft.com/office/drawing/2014/main" id="{66A5EE1C-209E-444A-F2C1-750F5340E858}"/>
              </a:ext>
            </a:extLst>
          </p:cNvPr>
          <p:cNvSpPr txBox="1"/>
          <p:nvPr/>
        </p:nvSpPr>
        <p:spPr>
          <a:xfrm>
            <a:off x="4686013" y="1049825"/>
            <a:ext cx="6096000" cy="400110"/>
          </a:xfrm>
          <a:prstGeom prst="rect">
            <a:avLst/>
          </a:prstGeom>
          <a:noFill/>
        </p:spPr>
        <p:txBody>
          <a:bodyPr wrap="square">
            <a:spAutoFit/>
          </a:bodyPr>
          <a:lstStyle/>
          <a:p>
            <a:r>
              <a:rPr lang="en-US" altLang="zh-CN" sz="2000" b="1" dirty="0">
                <a:latin typeface="微软雅黑" panose="020B0503020204020204" pitchFamily="34" charset="-122"/>
                <a:ea typeface="微软雅黑" panose="020B0503020204020204" pitchFamily="34" charset="-122"/>
              </a:rPr>
              <a:t>Competing Products</a:t>
            </a:r>
            <a:endParaRPr lang="zh-CN" altLang="en-US" sz="2000" b="1" dirty="0"/>
          </a:p>
        </p:txBody>
      </p:sp>
      <p:sp>
        <p:nvSpPr>
          <p:cNvPr id="15" name="文本框 14">
            <a:extLst>
              <a:ext uri="{FF2B5EF4-FFF2-40B4-BE49-F238E27FC236}">
                <a16:creationId xmlns:a16="http://schemas.microsoft.com/office/drawing/2014/main" id="{9EA05FEF-7942-CC49-EAC9-C2B6B4E75FEF}"/>
              </a:ext>
            </a:extLst>
          </p:cNvPr>
          <p:cNvSpPr txBox="1"/>
          <p:nvPr/>
        </p:nvSpPr>
        <p:spPr>
          <a:xfrm>
            <a:off x="4967187" y="5047877"/>
            <a:ext cx="2456121" cy="584775"/>
          </a:xfrm>
          <a:prstGeom prst="rect">
            <a:avLst/>
          </a:prstGeom>
          <a:noFill/>
        </p:spPr>
        <p:txBody>
          <a:bodyPr wrap="square">
            <a:spAutoFit/>
          </a:bodyPr>
          <a:lstStyle/>
          <a:p>
            <a:pPr algn="ctr"/>
            <a:r>
              <a:rPr lang="en-US" altLang="zh-CN" sz="1600" b="1" dirty="0">
                <a:latin typeface="微软雅黑" panose="020B0503020204020204" pitchFamily="34" charset="-122"/>
                <a:ea typeface="微软雅黑" panose="020B0503020204020204" pitchFamily="34" charset="-122"/>
              </a:rPr>
              <a:t>2D Cameras in Stereo Configuration</a:t>
            </a:r>
            <a:endParaRPr lang="en-US" altLang="zh-CN" b="1" dirty="0">
              <a:latin typeface="微软雅黑" panose="020B0503020204020204" pitchFamily="34" charset="-122"/>
              <a:ea typeface="微软雅黑" panose="020B0503020204020204" pitchFamily="34" charset="-122"/>
            </a:endParaRPr>
          </a:p>
        </p:txBody>
      </p:sp>
      <p:pic>
        <p:nvPicPr>
          <p:cNvPr id="16" name="图片 15">
            <a:extLst>
              <a:ext uri="{FF2B5EF4-FFF2-40B4-BE49-F238E27FC236}">
                <a16:creationId xmlns:a16="http://schemas.microsoft.com/office/drawing/2014/main" id="{3C9710CD-DFAA-C4A6-1C39-F25B399202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6013" y="2023676"/>
            <a:ext cx="3018470" cy="2912408"/>
          </a:xfrm>
          <a:prstGeom prst="rect">
            <a:avLst/>
          </a:prstGeom>
        </p:spPr>
      </p:pic>
      <p:pic>
        <p:nvPicPr>
          <p:cNvPr id="17" name="图片 16">
            <a:extLst>
              <a:ext uri="{FF2B5EF4-FFF2-40B4-BE49-F238E27FC236}">
                <a16:creationId xmlns:a16="http://schemas.microsoft.com/office/drawing/2014/main" id="{B04704CC-6BE4-B863-2589-85954975EB9B}"/>
              </a:ext>
            </a:extLst>
          </p:cNvPr>
          <p:cNvPicPr>
            <a:picLocks noChangeAspect="1"/>
          </p:cNvPicPr>
          <p:nvPr/>
        </p:nvPicPr>
        <p:blipFill>
          <a:blip r:embed="rId7"/>
          <a:stretch>
            <a:fillRect/>
          </a:stretch>
        </p:blipFill>
        <p:spPr>
          <a:xfrm>
            <a:off x="8547900" y="2016814"/>
            <a:ext cx="3006656" cy="2919270"/>
          </a:xfrm>
          <a:prstGeom prst="rect">
            <a:avLst/>
          </a:prstGeom>
        </p:spPr>
      </p:pic>
    </p:spTree>
    <p:extLst>
      <p:ext uri="{BB962C8B-B14F-4D97-AF65-F5344CB8AC3E}">
        <p14:creationId xmlns:p14="http://schemas.microsoft.com/office/powerpoint/2010/main" val="3939634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BAA0F-F4D8-BF24-4451-7B85A403D789}"/>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8457188-5292-20E8-56EF-C8F255585A66}"/>
              </a:ext>
            </a:extLst>
          </p:cNvPr>
          <p:cNvSpPr txBox="1"/>
          <p:nvPr/>
        </p:nvSpPr>
        <p:spPr>
          <a:xfrm>
            <a:off x="7766892" y="2141449"/>
            <a:ext cx="4322326" cy="3285900"/>
          </a:xfrm>
          <a:prstGeom prst="rect">
            <a:avLst/>
          </a:prstGeom>
          <a:noFill/>
        </p:spPr>
        <p:txBody>
          <a:bodyPr wrap="squar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 More competitive pricing</a:t>
            </a:r>
          </a:p>
          <a:p>
            <a:pPr>
              <a:lnSpc>
                <a:spcPct val="150000"/>
              </a:lnSpc>
            </a:pPr>
            <a:r>
              <a:rPr lang="en-US" altLang="zh-CN" sz="1400" dirty="0">
                <a:latin typeface="微软雅黑" panose="020B0503020204020204" pitchFamily="34" charset="-122"/>
                <a:ea typeface="微软雅黑" panose="020B0503020204020204" pitchFamily="34" charset="-122"/>
              </a:rPr>
              <a:t>✓ Stronger technical support</a:t>
            </a:r>
          </a:p>
          <a:p>
            <a:pPr>
              <a:lnSpc>
                <a:spcPct val="150000"/>
              </a:lnSpc>
            </a:pPr>
            <a:r>
              <a:rPr lang="en-US" altLang="zh-CN" sz="1400" dirty="0">
                <a:latin typeface="微软雅黑" panose="020B0503020204020204" pitchFamily="34" charset="-122"/>
                <a:ea typeface="微软雅黑" panose="020B0503020204020204" pitchFamily="34" charset="-122"/>
              </a:rPr>
              <a:t>✓ More stable supply</a:t>
            </a:r>
          </a:p>
          <a:p>
            <a:pPr>
              <a:lnSpc>
                <a:spcPct val="150000"/>
              </a:lnSpc>
            </a:pPr>
            <a:r>
              <a:rPr lang="en-US" altLang="zh-CN" sz="1400" dirty="0">
                <a:latin typeface="微软雅黑" panose="020B0503020204020204" pitchFamily="34" charset="-122"/>
                <a:ea typeface="微软雅黑" panose="020B0503020204020204" pitchFamily="34" charset="-122"/>
              </a:rPr>
              <a:t>✓ Wider FOV with a smaller depth blind zone</a:t>
            </a:r>
          </a:p>
          <a:p>
            <a:pPr>
              <a:lnSpc>
                <a:spcPct val="150000"/>
              </a:lnSpc>
            </a:pPr>
            <a:r>
              <a:rPr lang="en-US" altLang="zh-CN" sz="1400" dirty="0">
                <a:latin typeface="微软雅黑" panose="020B0503020204020204" pitchFamily="34" charset="-122"/>
                <a:ea typeface="微软雅黑" panose="020B0503020204020204" pitchFamily="34" charset="-122"/>
              </a:rPr>
              <a:t>✓ Support for multi-camera synchronization and triggered capture</a:t>
            </a:r>
          </a:p>
          <a:p>
            <a:pPr>
              <a:lnSpc>
                <a:spcPct val="150000"/>
              </a:lnSpc>
            </a:pPr>
            <a:r>
              <a:rPr lang="en-US" altLang="zh-CN" sz="1400" dirty="0">
                <a:latin typeface="微软雅黑" panose="020B0503020204020204" pitchFamily="34" charset="-122"/>
                <a:ea typeface="微软雅黑" panose="020B0503020204020204" pitchFamily="34" charset="-122"/>
              </a:rPr>
              <a:t>✓ Enhanced protection: IP54 rated</a:t>
            </a:r>
          </a:p>
          <a:p>
            <a:pPr>
              <a:lnSpc>
                <a:spcPct val="150000"/>
              </a:lnSpc>
            </a:pPr>
            <a:r>
              <a:rPr lang="en-US" altLang="zh-CN" sz="1400" dirty="0">
                <a:latin typeface="微软雅黑" panose="020B0503020204020204" pitchFamily="34" charset="-122"/>
                <a:ea typeface="微软雅黑" panose="020B0503020204020204" pitchFamily="34" charset="-122"/>
              </a:rPr>
              <a:t>✓ Dual-channel RGB support</a:t>
            </a:r>
          </a:p>
          <a:p>
            <a:pPr>
              <a:lnSpc>
                <a:spcPct val="150000"/>
              </a:lnSpc>
            </a:pPr>
            <a:r>
              <a:rPr lang="en-US" altLang="zh-CN" sz="1400" dirty="0">
                <a:latin typeface="微软雅黑" panose="020B0503020204020204" pitchFamily="34" charset="-122"/>
                <a:ea typeface="微软雅黑" panose="020B0503020204020204" pitchFamily="34" charset="-122"/>
              </a:rPr>
              <a:t>✓ USB 3 Type-C is more universal and durable than USB 3 Micro-B</a:t>
            </a:r>
            <a:endParaRPr lang="zh-CN" altLang="en-US" sz="1400" dirty="0">
              <a:latin typeface="微软雅黑" panose="020B0503020204020204" pitchFamily="34" charset="-122"/>
              <a:ea typeface="微软雅黑" panose="020B0503020204020204" pitchFamily="34" charset="-122"/>
            </a:endParaRPr>
          </a:p>
        </p:txBody>
      </p:sp>
      <p:sp>
        <p:nvSpPr>
          <p:cNvPr id="3" name="文本占位符 1">
            <a:extLst>
              <a:ext uri="{FF2B5EF4-FFF2-40B4-BE49-F238E27FC236}">
                <a16:creationId xmlns:a16="http://schemas.microsoft.com/office/drawing/2014/main" id="{ADB3DE6E-2F57-D0AD-849A-A8EF2F562183}"/>
              </a:ext>
            </a:extLst>
          </p:cNvPr>
          <p:cNvSpPr>
            <a:spLocks noGrp="1"/>
          </p:cNvSpPr>
          <p:nvPr>
            <p:ph type="body" idx="1"/>
          </p:nvPr>
        </p:nvSpPr>
        <p:spPr>
          <a:xfrm>
            <a:off x="631968" y="254857"/>
            <a:ext cx="566580" cy="508027"/>
          </a:xfrm>
        </p:spPr>
        <p:txBody>
          <a:bodyPr/>
          <a:lstStyle/>
          <a:p>
            <a:r>
              <a:rPr lang="en-US" altLang="zh-CN" dirty="0"/>
              <a:t>05</a:t>
            </a:r>
            <a:endParaRPr lang="zh-CN" altLang="en-US" dirty="0"/>
          </a:p>
        </p:txBody>
      </p:sp>
      <p:sp>
        <p:nvSpPr>
          <p:cNvPr id="4" name="文本占位符 2">
            <a:extLst>
              <a:ext uri="{FF2B5EF4-FFF2-40B4-BE49-F238E27FC236}">
                <a16:creationId xmlns:a16="http://schemas.microsoft.com/office/drawing/2014/main" id="{67AB7854-8794-C95B-84FE-A959CF187558}"/>
              </a:ext>
            </a:extLst>
          </p:cNvPr>
          <p:cNvSpPr>
            <a:spLocks noGrp="1"/>
          </p:cNvSpPr>
          <p:nvPr>
            <p:ph type="body" sz="quarter" idx="3"/>
          </p:nvPr>
        </p:nvSpPr>
        <p:spPr>
          <a:xfrm>
            <a:off x="1108817" y="249381"/>
            <a:ext cx="8376705" cy="501708"/>
          </a:xfrm>
        </p:spPr>
        <p:txBody>
          <a:bodyPr>
            <a:normAutofit/>
          </a:bodyPr>
          <a:lstStyle/>
          <a:p>
            <a:r>
              <a:rPr lang="en-US" altLang="zh-CN" dirty="0"/>
              <a:t>Target Customers and Competing Products</a:t>
            </a:r>
          </a:p>
        </p:txBody>
      </p:sp>
      <p:sp>
        <p:nvSpPr>
          <p:cNvPr id="5" name="文本框 4">
            <a:extLst>
              <a:ext uri="{FF2B5EF4-FFF2-40B4-BE49-F238E27FC236}">
                <a16:creationId xmlns:a16="http://schemas.microsoft.com/office/drawing/2014/main" id="{0A96C88F-C84F-BB2F-3100-CBA0D70A392A}"/>
              </a:ext>
            </a:extLst>
          </p:cNvPr>
          <p:cNvSpPr txBox="1"/>
          <p:nvPr/>
        </p:nvSpPr>
        <p:spPr>
          <a:xfrm>
            <a:off x="7833988" y="1150699"/>
            <a:ext cx="6097772" cy="874407"/>
          </a:xfrm>
          <a:prstGeom prst="rect">
            <a:avLst/>
          </a:prstGeom>
          <a:noFill/>
        </p:spPr>
        <p:txBody>
          <a:bodyPr wrap="square">
            <a:spAutoFit/>
          </a:bodyPr>
          <a:lstStyle/>
          <a:p>
            <a:pPr>
              <a:lnSpc>
                <a:spcPct val="150000"/>
              </a:lnSpc>
            </a:pPr>
            <a:r>
              <a:rPr lang="en-US" altLang="zh-CN" sz="1800" b="1" dirty="0">
                <a:solidFill>
                  <a:srgbClr val="FF8B1F"/>
                </a:solidFill>
                <a:latin typeface="微软雅黑" panose="020B0503020204020204" pitchFamily="34" charset="-122"/>
                <a:ea typeface="微软雅黑" panose="020B0503020204020204" pitchFamily="34" charset="-122"/>
              </a:rPr>
              <a:t>G305 advantages over </a:t>
            </a:r>
          </a:p>
          <a:p>
            <a:pPr>
              <a:lnSpc>
                <a:spcPct val="150000"/>
              </a:lnSpc>
            </a:pPr>
            <a:r>
              <a:rPr lang="en-US" altLang="zh-CN" sz="1800" b="1" dirty="0">
                <a:solidFill>
                  <a:srgbClr val="FF8B1F"/>
                </a:solidFill>
                <a:latin typeface="微软雅黑" panose="020B0503020204020204" pitchFamily="34" charset="-122"/>
                <a:ea typeface="微软雅黑" panose="020B0503020204020204" pitchFamily="34" charset="-122"/>
              </a:rPr>
              <a:t>comparable </a:t>
            </a:r>
            <a:r>
              <a:rPr lang="en-US" altLang="zh-CN" b="1" dirty="0">
                <a:solidFill>
                  <a:srgbClr val="FF8B1F"/>
                </a:solidFill>
                <a:latin typeface="微软雅黑" panose="020B0503020204020204" pitchFamily="34" charset="-122"/>
                <a:ea typeface="微软雅黑" panose="020B0503020204020204" pitchFamily="34" charset="-122"/>
              </a:rPr>
              <a:t>products</a:t>
            </a:r>
            <a:r>
              <a:rPr lang="zh-CN" altLang="en-US" b="1" dirty="0">
                <a:solidFill>
                  <a:srgbClr val="FF8B1F"/>
                </a:solidFill>
                <a:latin typeface="微软雅黑" panose="020B0503020204020204" pitchFamily="34" charset="-122"/>
                <a:ea typeface="微软雅黑" panose="020B0503020204020204" pitchFamily="34" charset="-122"/>
              </a:rPr>
              <a:t> </a:t>
            </a:r>
            <a:r>
              <a:rPr lang="en-US" altLang="zh-CN" b="1" dirty="0">
                <a:solidFill>
                  <a:srgbClr val="FF8B1F"/>
                </a:solidFill>
                <a:latin typeface="微软雅黑" panose="020B0503020204020204" pitchFamily="34" charset="-122"/>
                <a:ea typeface="微软雅黑" panose="020B0503020204020204" pitchFamily="34" charset="-122"/>
              </a:rPr>
              <a:t>—</a:t>
            </a:r>
          </a:p>
        </p:txBody>
      </p:sp>
      <p:sp>
        <p:nvSpPr>
          <p:cNvPr id="6" name="文本框 5">
            <a:extLst>
              <a:ext uri="{FF2B5EF4-FFF2-40B4-BE49-F238E27FC236}">
                <a16:creationId xmlns:a16="http://schemas.microsoft.com/office/drawing/2014/main" id="{FDCEEA23-CDDA-EA59-7520-F40DB0BF2D07}"/>
              </a:ext>
            </a:extLst>
          </p:cNvPr>
          <p:cNvSpPr txBox="1"/>
          <p:nvPr/>
        </p:nvSpPr>
        <p:spPr>
          <a:xfrm>
            <a:off x="3209029" y="1206474"/>
            <a:ext cx="2297968" cy="369332"/>
          </a:xfrm>
          <a:prstGeom prst="rect">
            <a:avLst/>
          </a:prstGeom>
          <a:noFill/>
        </p:spPr>
        <p:txBody>
          <a:bodyPr wrap="square">
            <a:spAutoFit/>
          </a:bodyPr>
          <a:lstStyle/>
          <a:p>
            <a:r>
              <a:rPr lang="en-US" altLang="zh-CN" sz="1800" b="1" dirty="0">
                <a:latin typeface="微软雅黑" panose="020B0503020204020204" pitchFamily="34" charset="-122"/>
                <a:ea typeface="微软雅黑" panose="020B0503020204020204" pitchFamily="34" charset="-122"/>
              </a:rPr>
              <a:t>Gemini 305</a:t>
            </a:r>
            <a:endParaRPr lang="zh-CN" altLang="en-US" dirty="0"/>
          </a:p>
        </p:txBody>
      </p:sp>
      <p:sp>
        <p:nvSpPr>
          <p:cNvPr id="7" name="文本框 6">
            <a:extLst>
              <a:ext uri="{FF2B5EF4-FFF2-40B4-BE49-F238E27FC236}">
                <a16:creationId xmlns:a16="http://schemas.microsoft.com/office/drawing/2014/main" id="{DF06403D-B78D-E269-B1E8-FAEC7E769399}"/>
              </a:ext>
            </a:extLst>
          </p:cNvPr>
          <p:cNvSpPr txBox="1"/>
          <p:nvPr/>
        </p:nvSpPr>
        <p:spPr>
          <a:xfrm>
            <a:off x="2513019" y="3814746"/>
            <a:ext cx="4987183" cy="369332"/>
          </a:xfrm>
          <a:prstGeom prst="rect">
            <a:avLst/>
          </a:prstGeom>
          <a:noFill/>
        </p:spPr>
        <p:txBody>
          <a:bodyPr wrap="square">
            <a:spAutoFit/>
          </a:bodyPr>
          <a:lstStyle/>
          <a:p>
            <a:r>
              <a:rPr lang="en-US" altLang="zh-CN" sz="1800" b="1" dirty="0">
                <a:latin typeface="微软雅黑" panose="020B0503020204020204" pitchFamily="34" charset="-122"/>
                <a:ea typeface="微软雅黑" panose="020B0503020204020204" pitchFamily="34" charset="-122"/>
              </a:rPr>
              <a:t>Comparable Products</a:t>
            </a:r>
            <a:endParaRPr lang="zh-CN" altLang="en-US" dirty="0"/>
          </a:p>
        </p:txBody>
      </p:sp>
      <p:pic>
        <p:nvPicPr>
          <p:cNvPr id="8" name="图片 7">
            <a:extLst>
              <a:ext uri="{FF2B5EF4-FFF2-40B4-BE49-F238E27FC236}">
                <a16:creationId xmlns:a16="http://schemas.microsoft.com/office/drawing/2014/main" id="{1D270901-888C-CB09-CFA2-6A0948CE0850}"/>
              </a:ext>
            </a:extLst>
          </p:cNvPr>
          <p:cNvPicPr>
            <a:picLocks noChangeAspect="1"/>
          </p:cNvPicPr>
          <p:nvPr/>
        </p:nvPicPr>
        <p:blipFill>
          <a:blip r:embed="rId2">
            <a:extLst>
              <a:ext uri="{28A0092B-C50C-407E-A947-70E740481C1C}">
                <a14:useLocalDpi xmlns:a14="http://schemas.microsoft.com/office/drawing/2010/main" val="0"/>
              </a:ext>
            </a:extLst>
          </a:blip>
          <a:srcRect t="53515" b="4173"/>
          <a:stretch>
            <a:fillRect/>
          </a:stretch>
        </p:blipFill>
        <p:spPr>
          <a:xfrm>
            <a:off x="306422" y="1692014"/>
            <a:ext cx="7050561" cy="1545177"/>
          </a:xfrm>
          <a:prstGeom prst="rect">
            <a:avLst/>
          </a:prstGeom>
        </p:spPr>
      </p:pic>
      <p:pic>
        <p:nvPicPr>
          <p:cNvPr id="9" name="图片 8">
            <a:extLst>
              <a:ext uri="{FF2B5EF4-FFF2-40B4-BE49-F238E27FC236}">
                <a16:creationId xmlns:a16="http://schemas.microsoft.com/office/drawing/2014/main" id="{5DC95B44-F30D-30DA-DD7B-14FB3B173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22" y="4270771"/>
            <a:ext cx="7050561" cy="1290057"/>
          </a:xfrm>
          <a:prstGeom prst="rect">
            <a:avLst/>
          </a:prstGeom>
        </p:spPr>
      </p:pic>
    </p:spTree>
    <p:extLst>
      <p:ext uri="{BB962C8B-B14F-4D97-AF65-F5344CB8AC3E}">
        <p14:creationId xmlns:p14="http://schemas.microsoft.com/office/powerpoint/2010/main" val="152930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41A9-B068-B2C3-4E14-ECC7128F1A2F}"/>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7A95448-1889-2D72-2D41-9A77877D25E6}"/>
              </a:ext>
            </a:extLst>
          </p:cNvPr>
          <p:cNvSpPr/>
          <p:nvPr>
            <p:custDataLst>
              <p:tags r:id="rId1"/>
            </p:custDataLst>
          </p:nvPr>
        </p:nvSpPr>
        <p:spPr>
          <a:xfrm>
            <a:off x="0" y="1811331"/>
            <a:ext cx="12192000" cy="4710655"/>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D33FFD60-DA89-C348-A4F5-0AD41404FEA0}"/>
              </a:ext>
            </a:extLst>
          </p:cNvPr>
          <p:cNvSpPr txBox="1"/>
          <p:nvPr/>
        </p:nvSpPr>
        <p:spPr>
          <a:xfrm>
            <a:off x="312954" y="1133277"/>
            <a:ext cx="11566091" cy="400110"/>
          </a:xfrm>
          <a:prstGeom prst="rect">
            <a:avLst/>
          </a:prstGeom>
          <a:noFill/>
        </p:spPr>
        <p:txBody>
          <a:bodyPr wrap="square">
            <a:spAutoFit/>
          </a:bodyPr>
          <a:lstStyle/>
          <a:p>
            <a:r>
              <a:rPr lang="en-US" altLang="zh-CN" sz="2000" b="1" dirty="0">
                <a:solidFill>
                  <a:srgbClr val="FF8B1F"/>
                </a:solidFill>
                <a:latin typeface="微软雅黑" panose="020B0503020204020204" pitchFamily="34" charset="-122"/>
                <a:ea typeface="微软雅黑" panose="020B0503020204020204" pitchFamily="34" charset="-122"/>
              </a:rPr>
              <a:t>Users can easily achieve seamless replacement of comparable products with Gemini 305.</a:t>
            </a:r>
          </a:p>
        </p:txBody>
      </p:sp>
      <p:sp>
        <p:nvSpPr>
          <p:cNvPr id="4" name="文本占位符 1">
            <a:extLst>
              <a:ext uri="{FF2B5EF4-FFF2-40B4-BE49-F238E27FC236}">
                <a16:creationId xmlns:a16="http://schemas.microsoft.com/office/drawing/2014/main" id="{B102AB3D-1837-E9B8-BD39-DD7E40D47941}"/>
              </a:ext>
            </a:extLst>
          </p:cNvPr>
          <p:cNvSpPr>
            <a:spLocks noGrp="1"/>
          </p:cNvSpPr>
          <p:nvPr>
            <p:ph type="body" idx="1"/>
          </p:nvPr>
        </p:nvSpPr>
        <p:spPr>
          <a:xfrm>
            <a:off x="631968" y="254857"/>
            <a:ext cx="566580" cy="508027"/>
          </a:xfrm>
        </p:spPr>
        <p:txBody>
          <a:bodyPr/>
          <a:lstStyle/>
          <a:p>
            <a:r>
              <a:rPr lang="en-US" altLang="zh-CN" dirty="0"/>
              <a:t>05</a:t>
            </a:r>
            <a:endParaRPr lang="zh-CN" altLang="en-US" dirty="0"/>
          </a:p>
        </p:txBody>
      </p:sp>
      <p:sp>
        <p:nvSpPr>
          <p:cNvPr id="5" name="文本占位符 2">
            <a:extLst>
              <a:ext uri="{FF2B5EF4-FFF2-40B4-BE49-F238E27FC236}">
                <a16:creationId xmlns:a16="http://schemas.microsoft.com/office/drawing/2014/main" id="{DC2654AE-76E3-F72A-0942-7B88FC77DB5B}"/>
              </a:ext>
            </a:extLst>
          </p:cNvPr>
          <p:cNvSpPr>
            <a:spLocks noGrp="1"/>
          </p:cNvSpPr>
          <p:nvPr>
            <p:ph type="body" sz="quarter" idx="3"/>
          </p:nvPr>
        </p:nvSpPr>
        <p:spPr>
          <a:xfrm>
            <a:off x="1108816" y="249381"/>
            <a:ext cx="8894499" cy="501708"/>
          </a:xfrm>
        </p:spPr>
        <p:txBody>
          <a:bodyPr>
            <a:normAutofit/>
          </a:bodyPr>
          <a:lstStyle/>
          <a:p>
            <a:r>
              <a:rPr lang="en-US" altLang="zh-CN" dirty="0"/>
              <a:t>Target Customers and Competing Products</a:t>
            </a:r>
            <a:endParaRPr lang="zh-CN" altLang="en-US" dirty="0"/>
          </a:p>
        </p:txBody>
      </p:sp>
      <p:sp>
        <p:nvSpPr>
          <p:cNvPr id="6" name="文本框 5">
            <a:extLst>
              <a:ext uri="{FF2B5EF4-FFF2-40B4-BE49-F238E27FC236}">
                <a16:creationId xmlns:a16="http://schemas.microsoft.com/office/drawing/2014/main" id="{19A57FC6-18DE-67FC-C4C1-0FC7C0E3ACAE}"/>
              </a:ext>
            </a:extLst>
          </p:cNvPr>
          <p:cNvSpPr txBox="1"/>
          <p:nvPr/>
        </p:nvSpPr>
        <p:spPr>
          <a:xfrm>
            <a:off x="2289218" y="1967109"/>
            <a:ext cx="10864922" cy="4890891"/>
          </a:xfrm>
          <a:prstGeom prst="rect">
            <a:avLst/>
          </a:prstGeom>
          <a:noFill/>
        </p:spPr>
        <p:txBody>
          <a:bodyPr wrap="square">
            <a:spAutoFit/>
          </a:bodyPr>
          <a:lstStyle/>
          <a:p>
            <a:pPr>
              <a:buFont typeface="+mj-lt"/>
              <a:buAutoNum type="arabicPeriod"/>
            </a:pPr>
            <a:r>
              <a:rPr lang="en-US" altLang="zh-CN" b="1" dirty="0">
                <a:latin typeface="微软雅黑" panose="020B0503020204020204" pitchFamily="34" charset="-122"/>
                <a:ea typeface="微软雅黑" panose="020B0503020204020204" pitchFamily="34" charset="-122"/>
              </a:rPr>
              <a:t>Mechanical dimension compatibility</a:t>
            </a:r>
            <a:r>
              <a:rPr lang="en-US" altLang="zh-CN" dirty="0">
                <a:latin typeface="微软雅黑" panose="020B0503020204020204" pitchFamily="34" charset="-122"/>
                <a:ea typeface="微软雅黑" panose="020B0503020204020204" pitchFamily="34" charset="-122"/>
              </a:rPr>
              <a:t>:</a:t>
            </a:r>
            <a:br>
              <a:rPr lang="en-US" altLang="zh-CN" dirty="0">
                <a:latin typeface="微软雅黑" panose="020B0503020204020204" pitchFamily="34" charset="-122"/>
                <a:ea typeface="微软雅黑" panose="020B0503020204020204" pitchFamily="34" charset="-122"/>
              </a:rPr>
            </a:br>
            <a:r>
              <a:rPr lang="en-US" altLang="zh-CN" dirty="0">
                <a:latin typeface="微软雅黑" panose="020B0503020204020204" pitchFamily="34" charset="-122"/>
                <a:ea typeface="微软雅黑" panose="020B0503020204020204" pitchFamily="34" charset="-122"/>
              </a:rPr>
              <a:t>The cameras share identical maximum external dimensions</a:t>
            </a:r>
            <a:br>
              <a:rPr lang="en-US" altLang="zh-CN" dirty="0">
                <a:latin typeface="微软雅黑" panose="020B0503020204020204" pitchFamily="34" charset="-122"/>
                <a:ea typeface="微软雅黑" panose="020B0503020204020204" pitchFamily="34" charset="-122"/>
              </a:rPr>
            </a:br>
            <a:r>
              <a:rPr lang="en-US" altLang="zh-CN" i="1" dirty="0">
                <a:latin typeface="微软雅黑" panose="020B0503020204020204" pitchFamily="34" charset="-122"/>
                <a:ea typeface="微软雅黑" panose="020B0503020204020204" pitchFamily="34" charset="-122"/>
              </a:rPr>
              <a:t>(W × H × D: 42 × 42 × 23 mm).</a:t>
            </a:r>
          </a:p>
          <a:p>
            <a:pPr>
              <a:buFont typeface="+mj-lt"/>
              <a:buAutoNum type="arabicPeriod"/>
            </a:pPr>
            <a:endParaRPr lang="en-US" altLang="zh-CN" dirty="0">
              <a:latin typeface="微软雅黑" panose="020B0503020204020204" pitchFamily="34" charset="-122"/>
              <a:ea typeface="微软雅黑" panose="020B0503020204020204" pitchFamily="34" charset="-122"/>
            </a:endParaRPr>
          </a:p>
          <a:p>
            <a:pPr>
              <a:buFont typeface="+mj-lt"/>
              <a:buAutoNum type="arabicPeriod"/>
            </a:pPr>
            <a:r>
              <a:rPr lang="en-US" altLang="zh-CN" b="1" dirty="0">
                <a:latin typeface="微软雅黑" panose="020B0503020204020204" pitchFamily="34" charset="-122"/>
                <a:ea typeface="微软雅黑" panose="020B0503020204020204" pitchFamily="34" charset="-122"/>
              </a:rPr>
              <a:t>Mounting compatibility</a:t>
            </a:r>
            <a:r>
              <a:rPr lang="en-US" altLang="zh-CN" dirty="0">
                <a:latin typeface="微软雅黑" panose="020B0503020204020204" pitchFamily="34" charset="-122"/>
                <a:ea typeface="微软雅黑" panose="020B0503020204020204" pitchFamily="34" charset="-122"/>
              </a:rPr>
              <a:t>:</a:t>
            </a:r>
            <a:br>
              <a:rPr lang="en-US" altLang="zh-CN" dirty="0">
                <a:latin typeface="微软雅黑" panose="020B0503020204020204" pitchFamily="34" charset="-122"/>
                <a:ea typeface="微软雅黑" panose="020B0503020204020204" pitchFamily="34" charset="-122"/>
              </a:rPr>
            </a:br>
            <a:r>
              <a:rPr lang="en-US" altLang="zh-CN" dirty="0">
                <a:latin typeface="微软雅黑" panose="020B0503020204020204" pitchFamily="34" charset="-122"/>
                <a:ea typeface="微软雅黑" panose="020B0503020204020204" pitchFamily="34" charset="-122"/>
              </a:rPr>
              <a:t>The camera mounting and fastening screw positions are identical.</a:t>
            </a:r>
          </a:p>
          <a:p>
            <a:pPr>
              <a:buFont typeface="+mj-lt"/>
              <a:buAutoNum type="arabicPeriod"/>
            </a:pPr>
            <a:endParaRPr lang="en-US" altLang="zh-CN" dirty="0">
              <a:latin typeface="微软雅黑" panose="020B0503020204020204" pitchFamily="34" charset="-122"/>
              <a:ea typeface="微软雅黑" panose="020B0503020204020204" pitchFamily="34" charset="-122"/>
            </a:endParaRPr>
          </a:p>
          <a:p>
            <a:pPr>
              <a:buFont typeface="+mj-lt"/>
              <a:buAutoNum type="arabicPeriod"/>
            </a:pPr>
            <a:r>
              <a:rPr lang="en-US" altLang="zh-CN" b="1" dirty="0">
                <a:latin typeface="微软雅黑" panose="020B0503020204020204" pitchFamily="34" charset="-122"/>
                <a:ea typeface="微软雅黑" panose="020B0503020204020204" pitchFamily="34" charset="-122"/>
              </a:rPr>
              <a:t>Hardware interface compatibility</a:t>
            </a:r>
            <a:r>
              <a:rPr lang="en-US" altLang="zh-CN" dirty="0">
                <a:latin typeface="微软雅黑" panose="020B0503020204020204" pitchFamily="34" charset="-122"/>
                <a:ea typeface="微软雅黑" panose="020B0503020204020204" pitchFamily="34" charset="-122"/>
              </a:rPr>
              <a:t>:</a:t>
            </a:r>
            <a:br>
              <a:rPr lang="en-US" altLang="zh-CN" dirty="0">
                <a:latin typeface="微软雅黑" panose="020B0503020204020204" pitchFamily="34" charset="-122"/>
                <a:ea typeface="微软雅黑" panose="020B0503020204020204" pitchFamily="34" charset="-122"/>
              </a:rPr>
            </a:br>
            <a:r>
              <a:rPr lang="en-US" altLang="zh-CN" dirty="0">
                <a:latin typeface="微软雅黑" panose="020B0503020204020204" pitchFamily="34" charset="-122"/>
                <a:ea typeface="微软雅黑" panose="020B0503020204020204" pitchFamily="34" charset="-122"/>
              </a:rPr>
              <a:t>The USB interface is located in the same position across models.</a:t>
            </a:r>
          </a:p>
          <a:p>
            <a:pPr>
              <a:buFont typeface="+mj-lt"/>
              <a:buAutoNum type="arabicPeriod"/>
            </a:pPr>
            <a:endParaRPr lang="en-US" altLang="zh-CN" dirty="0">
              <a:latin typeface="微软雅黑" panose="020B0503020204020204" pitchFamily="34" charset="-122"/>
              <a:ea typeface="微软雅黑" panose="020B0503020204020204" pitchFamily="34" charset="-122"/>
            </a:endParaRPr>
          </a:p>
          <a:p>
            <a:pPr>
              <a:buFont typeface="+mj-lt"/>
              <a:buAutoNum type="arabicPeriod"/>
            </a:pPr>
            <a:r>
              <a:rPr lang="en-US" altLang="zh-CN" b="1" dirty="0">
                <a:latin typeface="微软雅黑" panose="020B0503020204020204" pitchFamily="34" charset="-122"/>
                <a:ea typeface="微软雅黑" panose="020B0503020204020204" pitchFamily="34" charset="-122"/>
              </a:rPr>
              <a:t>Color and depth imaging performance compatibility</a:t>
            </a:r>
            <a:r>
              <a:rPr lang="en-US" altLang="zh-CN" dirty="0">
                <a:latin typeface="微软雅黑" panose="020B0503020204020204" pitchFamily="34" charset="-122"/>
                <a:ea typeface="微软雅黑" panose="020B0503020204020204" pitchFamily="34" charset="-122"/>
              </a:rPr>
              <a:t>.</a:t>
            </a:r>
          </a:p>
          <a:p>
            <a:pPr>
              <a:buFont typeface="+mj-lt"/>
              <a:buAutoNum type="arabicPeriod"/>
            </a:pPr>
            <a:endParaRPr lang="en-US" altLang="zh-CN" dirty="0">
              <a:latin typeface="微软雅黑" panose="020B0503020204020204" pitchFamily="34" charset="-122"/>
              <a:ea typeface="微软雅黑" panose="020B0503020204020204" pitchFamily="34" charset="-122"/>
            </a:endParaRPr>
          </a:p>
          <a:p>
            <a:pPr>
              <a:buFont typeface="+mj-lt"/>
              <a:buAutoNum type="arabicPeriod"/>
            </a:pPr>
            <a:r>
              <a:rPr lang="en-US" altLang="zh-CN" b="1" dirty="0">
                <a:latin typeface="微软雅黑" panose="020B0503020204020204" pitchFamily="34" charset="-122"/>
                <a:ea typeface="微软雅黑" panose="020B0503020204020204" pitchFamily="34" charset="-122"/>
              </a:rPr>
              <a:t>Imaging range and FOV compatibility</a:t>
            </a:r>
            <a:r>
              <a:rPr lang="en-US" altLang="zh-CN" dirty="0">
                <a:latin typeface="微软雅黑" panose="020B0503020204020204" pitchFamily="34" charset="-122"/>
                <a:ea typeface="微软雅黑" panose="020B0503020204020204" pitchFamily="34" charset="-122"/>
              </a:rPr>
              <a:t>:</a:t>
            </a:r>
            <a:br>
              <a:rPr lang="en-US" altLang="zh-CN" dirty="0">
                <a:latin typeface="微软雅黑" panose="020B0503020204020204" pitchFamily="34" charset="-122"/>
                <a:ea typeface="微软雅黑" panose="020B0503020204020204" pitchFamily="34" charset="-122"/>
              </a:rPr>
            </a:br>
            <a:r>
              <a:rPr lang="en-US" altLang="zh-CN" dirty="0">
                <a:latin typeface="微软雅黑" panose="020B0503020204020204" pitchFamily="34" charset="-122"/>
                <a:ea typeface="微软雅黑" panose="020B0503020204020204" pitchFamily="34" charset="-122"/>
              </a:rPr>
              <a:t>Imaging range from </a:t>
            </a:r>
            <a:r>
              <a:rPr lang="en-US" altLang="zh-CN" b="1" dirty="0">
                <a:latin typeface="微软雅黑" panose="020B0503020204020204" pitchFamily="34" charset="-122"/>
                <a:ea typeface="微软雅黑" panose="020B0503020204020204" pitchFamily="34" charset="-122"/>
              </a:rPr>
              <a:t>4 to 100 cm</a:t>
            </a:r>
            <a:r>
              <a:rPr lang="en-US" altLang="zh-CN" dirty="0">
                <a:latin typeface="微软雅黑" panose="020B0503020204020204" pitchFamily="34" charset="-122"/>
                <a:ea typeface="微软雅黑" panose="020B0503020204020204" pitchFamily="34" charset="-122"/>
              </a:rPr>
              <a:t>.</a:t>
            </a:r>
          </a:p>
          <a:p>
            <a:pPr>
              <a:buFont typeface="+mj-lt"/>
              <a:buAutoNum type="arabicPeriod"/>
            </a:pPr>
            <a:endParaRPr lang="en-US" altLang="zh-CN" dirty="0">
              <a:latin typeface="微软雅黑" panose="020B0503020204020204" pitchFamily="34" charset="-122"/>
              <a:ea typeface="微软雅黑" panose="020B0503020204020204" pitchFamily="34" charset="-122"/>
            </a:endParaRPr>
          </a:p>
          <a:p>
            <a:pPr>
              <a:buFont typeface="+mj-lt"/>
              <a:buAutoNum type="arabicPeriod"/>
            </a:pPr>
            <a:r>
              <a:rPr lang="en-US" altLang="zh-CN" b="1" dirty="0">
                <a:latin typeface="微软雅黑" panose="020B0503020204020204" pitchFamily="34" charset="-122"/>
                <a:ea typeface="微软雅黑" panose="020B0503020204020204" pitchFamily="34" charset="-122"/>
              </a:rPr>
              <a:t>Resolution and frame rate compatibility</a:t>
            </a:r>
            <a:r>
              <a:rPr lang="en-US" altLang="zh-CN" dirty="0">
                <a:latin typeface="微软雅黑" panose="020B0503020204020204" pitchFamily="34" charset="-122"/>
                <a:ea typeface="微软雅黑" panose="020B0503020204020204" pitchFamily="34" charset="-122"/>
              </a:rPr>
              <a:t>.</a:t>
            </a:r>
          </a:p>
          <a:p>
            <a:pPr>
              <a:lnSpc>
                <a:spcPct val="150000"/>
              </a:lnSpc>
            </a:pP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7859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B8A43-C496-3E78-2CD3-F2F7EC7BFBC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E5E6E737-A2AB-ABC4-A376-372897FB6B63}"/>
              </a:ext>
            </a:extLst>
          </p:cNvPr>
          <p:cNvSpPr/>
          <p:nvPr>
            <p:custDataLst>
              <p:tags r:id="rId1"/>
            </p:custDataLst>
          </p:nvPr>
        </p:nvSpPr>
        <p:spPr>
          <a:xfrm>
            <a:off x="270717" y="3526821"/>
            <a:ext cx="5769843" cy="2692664"/>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03B8F437-0E7B-C6D3-5589-7A465A5075FC}"/>
              </a:ext>
            </a:extLst>
          </p:cNvPr>
          <p:cNvSpPr txBox="1"/>
          <p:nvPr/>
        </p:nvSpPr>
        <p:spPr>
          <a:xfrm>
            <a:off x="580003" y="3260514"/>
            <a:ext cx="4984815" cy="2824235"/>
          </a:xfrm>
          <a:prstGeom prst="rect">
            <a:avLst/>
          </a:prstGeom>
          <a:noFill/>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ToF</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Cameras</a:t>
            </a:r>
          </a:p>
          <a:p>
            <a:pPr>
              <a:lnSpc>
                <a:spcPct val="150000"/>
              </a:lnSpc>
            </a:pPr>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Low depth reliability due to multipath interference</a:t>
            </a:r>
          </a:p>
          <a:p>
            <a:pPr>
              <a:lnSpc>
                <a:spcPct val="150000"/>
              </a:lnSpc>
            </a:pPr>
            <a:r>
              <a:rPr lang="en-US" altLang="zh-CN" sz="1400" dirty="0">
                <a:latin typeface="微软雅黑" panose="020B0503020204020204" pitchFamily="34" charset="-122"/>
                <a:ea typeface="微软雅黑" panose="020B0503020204020204" pitchFamily="34" charset="-122"/>
              </a:rPr>
              <a:t>· Limited motion compatibility due to multi-frame ToF imaging constraints</a:t>
            </a:r>
          </a:p>
          <a:p>
            <a:pPr>
              <a:lnSpc>
                <a:spcPct val="150000"/>
              </a:lnSpc>
            </a:pPr>
            <a:r>
              <a:rPr lang="en-US" altLang="zh-CN" sz="1400" dirty="0">
                <a:latin typeface="微软雅黑" panose="020B0503020204020204" pitchFamily="34" charset="-122"/>
                <a:ea typeface="微软雅黑" panose="020B0503020204020204" pitchFamily="34" charset="-122"/>
              </a:rPr>
              <a:t>· Relatively low resolution</a:t>
            </a:r>
          </a:p>
          <a:p>
            <a:pPr>
              <a:lnSpc>
                <a:spcPct val="150000"/>
              </a:lnSpc>
            </a:pPr>
            <a:r>
              <a:rPr lang="en-US" altLang="zh-CN" sz="1400" dirty="0">
                <a:latin typeface="微软雅黑" panose="020B0503020204020204" pitchFamily="34" charset="-122"/>
                <a:ea typeface="微软雅黑" panose="020B0503020204020204" pitchFamily="34" charset="-122"/>
              </a:rPr>
              <a:t>· Active laser illumination may cause color distortion at close range</a:t>
            </a:r>
          </a:p>
        </p:txBody>
      </p:sp>
      <p:sp>
        <p:nvSpPr>
          <p:cNvPr id="4" name="矩形 3">
            <a:extLst>
              <a:ext uri="{FF2B5EF4-FFF2-40B4-BE49-F238E27FC236}">
                <a16:creationId xmlns:a16="http://schemas.microsoft.com/office/drawing/2014/main" id="{40D5F0AD-F3D8-FD8E-F47B-40713F64752D}"/>
              </a:ext>
            </a:extLst>
          </p:cNvPr>
          <p:cNvSpPr/>
          <p:nvPr>
            <p:custDataLst>
              <p:tags r:id="rId2"/>
            </p:custDataLst>
          </p:nvPr>
        </p:nvSpPr>
        <p:spPr>
          <a:xfrm>
            <a:off x="6151440" y="2828926"/>
            <a:ext cx="5769843" cy="3405286"/>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文本占位符 1">
            <a:extLst>
              <a:ext uri="{FF2B5EF4-FFF2-40B4-BE49-F238E27FC236}">
                <a16:creationId xmlns:a16="http://schemas.microsoft.com/office/drawing/2014/main" id="{7E99A84E-6244-C7B4-8802-73739F8CEB5A}"/>
              </a:ext>
            </a:extLst>
          </p:cNvPr>
          <p:cNvSpPr>
            <a:spLocks noGrp="1"/>
          </p:cNvSpPr>
          <p:nvPr>
            <p:ph type="body" idx="1"/>
          </p:nvPr>
        </p:nvSpPr>
        <p:spPr>
          <a:xfrm>
            <a:off x="631968" y="254857"/>
            <a:ext cx="566580" cy="508027"/>
          </a:xfrm>
        </p:spPr>
        <p:txBody>
          <a:bodyPr/>
          <a:lstStyle/>
          <a:p>
            <a:r>
              <a:rPr lang="en-US" altLang="zh-CN" dirty="0"/>
              <a:t>05</a:t>
            </a:r>
            <a:endParaRPr lang="zh-CN" altLang="en-US" dirty="0"/>
          </a:p>
        </p:txBody>
      </p:sp>
      <p:sp>
        <p:nvSpPr>
          <p:cNvPr id="6" name="文本占位符 2">
            <a:extLst>
              <a:ext uri="{FF2B5EF4-FFF2-40B4-BE49-F238E27FC236}">
                <a16:creationId xmlns:a16="http://schemas.microsoft.com/office/drawing/2014/main" id="{56D90237-6025-8F38-5597-8E917D53523F}"/>
              </a:ext>
            </a:extLst>
          </p:cNvPr>
          <p:cNvSpPr>
            <a:spLocks noGrp="1"/>
          </p:cNvSpPr>
          <p:nvPr>
            <p:ph type="body" sz="quarter" idx="3"/>
          </p:nvPr>
        </p:nvSpPr>
        <p:spPr>
          <a:xfrm>
            <a:off x="1108817" y="249381"/>
            <a:ext cx="7418237" cy="501708"/>
          </a:xfrm>
        </p:spPr>
        <p:txBody>
          <a:bodyPr>
            <a:normAutofit/>
          </a:bodyPr>
          <a:lstStyle/>
          <a:p>
            <a:r>
              <a:rPr lang="en-US" altLang="zh-CN" dirty="0"/>
              <a:t>Target Customers and Competing Products</a:t>
            </a:r>
            <a:endParaRPr lang="zh-CN" altLang="en-US" dirty="0"/>
          </a:p>
        </p:txBody>
      </p:sp>
      <p:sp>
        <p:nvSpPr>
          <p:cNvPr id="7" name="文本框 6">
            <a:extLst>
              <a:ext uri="{FF2B5EF4-FFF2-40B4-BE49-F238E27FC236}">
                <a16:creationId xmlns:a16="http://schemas.microsoft.com/office/drawing/2014/main" id="{6FAA7530-6D33-6FB3-F3EB-B3188720D4DC}"/>
              </a:ext>
            </a:extLst>
          </p:cNvPr>
          <p:cNvSpPr txBox="1"/>
          <p:nvPr/>
        </p:nvSpPr>
        <p:spPr>
          <a:xfrm>
            <a:off x="6323676" y="2425754"/>
            <a:ext cx="5477939" cy="3793731"/>
          </a:xfrm>
          <a:prstGeom prst="rect">
            <a:avLst/>
          </a:prstGeom>
          <a:noFill/>
        </p:spPr>
        <p:txBody>
          <a:bodyPr wrap="square">
            <a:spAutoFit/>
          </a:bodyPr>
          <a:lstStyle/>
          <a:p>
            <a:r>
              <a:rPr lang="it-IT" altLang="zh-CN" b="1" dirty="0">
                <a:latin typeface="微软雅黑" panose="020B0503020204020204" pitchFamily="34" charset="-122"/>
                <a:ea typeface="微软雅黑" panose="020B0503020204020204" pitchFamily="34" charset="-122"/>
              </a:rPr>
              <a:t>2D Cameras in </a:t>
            </a:r>
          </a:p>
          <a:p>
            <a:r>
              <a:rPr lang="it-IT" altLang="zh-CN" b="1" dirty="0">
                <a:latin typeface="微软雅黑" panose="020B0503020204020204" pitchFamily="34" charset="-122"/>
                <a:ea typeface="微软雅黑" panose="020B0503020204020204" pitchFamily="34" charset="-122"/>
              </a:rPr>
              <a:t>Stereo Configuration</a:t>
            </a:r>
          </a:p>
          <a:p>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No native depth information; only RGB output is available, and depth computation relies on host processing resources</a:t>
            </a:r>
          </a:p>
          <a:p>
            <a:pPr>
              <a:lnSpc>
                <a:spcPct val="150000"/>
              </a:lnSpc>
            </a:pPr>
            <a:r>
              <a:rPr lang="en-US" altLang="zh-CN" sz="1400" dirty="0">
                <a:latin typeface="微软雅黑" panose="020B0503020204020204" pitchFamily="34" charset="-122"/>
                <a:ea typeface="微软雅黑" panose="020B0503020204020204" pitchFamily="34" charset="-122"/>
              </a:rPr>
              <a:t>· Host-side depth computation significantly increases latency</a:t>
            </a:r>
          </a:p>
          <a:p>
            <a:pPr>
              <a:lnSpc>
                <a:spcPct val="150000"/>
              </a:lnSpc>
            </a:pPr>
            <a:r>
              <a:rPr lang="en-US" altLang="zh-CN" sz="1400" dirty="0">
                <a:latin typeface="微软雅黑" panose="020B0503020204020204" pitchFamily="34" charset="-122"/>
                <a:ea typeface="微软雅黑" panose="020B0503020204020204" pitchFamily="34" charset="-122"/>
              </a:rPr>
              <a:t>· Additional algorithm libraries are required for depth calculation, increasing software management risk, complexity, and cost for customers</a:t>
            </a:r>
          </a:p>
          <a:p>
            <a:pPr>
              <a:lnSpc>
                <a:spcPct val="150000"/>
              </a:lnSpc>
            </a:pPr>
            <a:r>
              <a:rPr lang="en-US" altLang="zh-CN" sz="1400" dirty="0">
                <a:latin typeface="微软雅黑" panose="020B0503020204020204" pitchFamily="34" charset="-122"/>
                <a:ea typeface="微软雅黑" panose="020B0503020204020204" pitchFamily="34" charset="-122"/>
              </a:rPr>
              <a:t>· Separation of hardware and algorithms can lead to unclear responsibility for depth performance issues — who is accountable?</a:t>
            </a:r>
            <a:endParaRPr lang="zh-CN" altLang="en-US" sz="14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3390770E-4F57-A193-6AE3-4CAD99318F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1646" y="1012552"/>
            <a:ext cx="2395588" cy="2085571"/>
          </a:xfrm>
          <a:prstGeom prst="rect">
            <a:avLst/>
          </a:prstGeom>
          <a:effectLst>
            <a:innerShdw blurRad="63500" dist="50800" dir="13500000">
              <a:prstClr val="black">
                <a:alpha val="50000"/>
              </a:prstClr>
            </a:innerShdw>
          </a:effectLst>
        </p:spPr>
      </p:pic>
      <p:sp>
        <p:nvSpPr>
          <p:cNvPr id="9" name="文本框 8">
            <a:extLst>
              <a:ext uri="{FF2B5EF4-FFF2-40B4-BE49-F238E27FC236}">
                <a16:creationId xmlns:a16="http://schemas.microsoft.com/office/drawing/2014/main" id="{1741FFC9-67C7-B4F5-167E-4B36092D4087}"/>
              </a:ext>
            </a:extLst>
          </p:cNvPr>
          <p:cNvSpPr txBox="1"/>
          <p:nvPr/>
        </p:nvSpPr>
        <p:spPr>
          <a:xfrm>
            <a:off x="211541" y="1224599"/>
            <a:ext cx="9527882" cy="1289905"/>
          </a:xfrm>
          <a:prstGeom prst="rect">
            <a:avLst/>
          </a:prstGeom>
          <a:noFill/>
        </p:spPr>
        <p:txBody>
          <a:bodyPr wrap="square">
            <a:spAutoFit/>
          </a:bodyPr>
          <a:lstStyle/>
          <a:p>
            <a:pPr>
              <a:lnSpc>
                <a:spcPct val="150000"/>
              </a:lnSpc>
            </a:pPr>
            <a:r>
              <a:rPr lang="en-US" altLang="zh-CN" sz="1800" b="1" dirty="0">
                <a:solidFill>
                  <a:srgbClr val="FF8B1F"/>
                </a:solidFill>
                <a:latin typeface="微软雅黑" panose="020B0503020204020204" pitchFamily="34" charset="-122"/>
                <a:ea typeface="微软雅黑" panose="020B0503020204020204" pitchFamily="34" charset="-122"/>
              </a:rPr>
              <a:t>G305 Advantages Over ToF Cameras and </a:t>
            </a:r>
            <a:r>
              <a:rPr lang="it-IT" altLang="zh-CN" sz="1800" b="1" dirty="0">
                <a:solidFill>
                  <a:srgbClr val="FF8B1F"/>
                </a:solidFill>
                <a:latin typeface="微软雅黑" panose="020B0503020204020204" pitchFamily="34" charset="-122"/>
                <a:ea typeface="微软雅黑" panose="020B0503020204020204" pitchFamily="34" charset="-122"/>
              </a:rPr>
              <a:t>2D Cameras in Stereo Configuration</a:t>
            </a:r>
          </a:p>
          <a:p>
            <a:pPr>
              <a:lnSpc>
                <a:spcPct val="150000"/>
              </a:lnSpc>
            </a:pPr>
            <a:endParaRPr lang="en-US" altLang="zh-CN" sz="1800" b="1" dirty="0">
              <a:solidFill>
                <a:schemeClr val="accent2"/>
              </a:solidFill>
              <a:latin typeface="微软雅黑" panose="020B0503020204020204" pitchFamily="34" charset="-122"/>
              <a:ea typeface="微软雅黑" panose="020B0503020204020204" pitchFamily="34" charset="-122"/>
            </a:endParaRPr>
          </a:p>
          <a:p>
            <a:pPr>
              <a:lnSpc>
                <a:spcPct val="150000"/>
              </a:lnSpc>
            </a:pPr>
            <a:endParaRPr lang="en-US" altLang="zh-CN" b="1" dirty="0">
              <a:solidFill>
                <a:schemeClr val="accent2"/>
              </a:solidFill>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1BF1EDBF-45CC-AE1A-CA44-D16AB4C45EED}"/>
              </a:ext>
            </a:extLst>
          </p:cNvPr>
          <p:cNvPicPr>
            <a:picLocks noChangeAspect="1"/>
          </p:cNvPicPr>
          <p:nvPr/>
        </p:nvPicPr>
        <p:blipFill>
          <a:blip r:embed="rId5"/>
          <a:stretch>
            <a:fillRect/>
          </a:stretch>
        </p:blipFill>
        <p:spPr>
          <a:xfrm>
            <a:off x="3334773" y="1627313"/>
            <a:ext cx="2604642" cy="2528940"/>
          </a:xfrm>
          <a:prstGeom prst="rect">
            <a:avLst/>
          </a:prstGeom>
        </p:spPr>
      </p:pic>
    </p:spTree>
    <p:extLst>
      <p:ext uri="{BB962C8B-B14F-4D97-AF65-F5344CB8AC3E}">
        <p14:creationId xmlns:p14="http://schemas.microsoft.com/office/powerpoint/2010/main" val="3684628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BF4B6-9C46-1523-59D6-1AA296B6282C}"/>
            </a:ext>
          </a:extLst>
        </p:cNvPr>
        <p:cNvGrpSpPr/>
        <p:nvPr/>
      </p:nvGrpSpPr>
      <p:grpSpPr>
        <a:xfrm>
          <a:off x="0" y="0"/>
          <a:ext cx="0" cy="0"/>
          <a:chOff x="0" y="0"/>
          <a:chExt cx="0" cy="0"/>
        </a:xfrm>
      </p:grpSpPr>
      <p:sp>
        <p:nvSpPr>
          <p:cNvPr id="2" name="文本占位符 1">
            <a:extLst>
              <a:ext uri="{FF2B5EF4-FFF2-40B4-BE49-F238E27FC236}">
                <a16:creationId xmlns:a16="http://schemas.microsoft.com/office/drawing/2014/main" id="{A80B19C9-2011-7000-FF98-47804388E51D}"/>
              </a:ext>
            </a:extLst>
          </p:cNvPr>
          <p:cNvSpPr>
            <a:spLocks noGrp="1"/>
          </p:cNvSpPr>
          <p:nvPr>
            <p:ph type="body" idx="1"/>
          </p:nvPr>
        </p:nvSpPr>
        <p:spPr>
          <a:xfrm>
            <a:off x="631968" y="254857"/>
            <a:ext cx="566580" cy="508027"/>
          </a:xfrm>
        </p:spPr>
        <p:txBody>
          <a:bodyPr/>
          <a:lstStyle/>
          <a:p>
            <a:r>
              <a:rPr lang="en-US" altLang="zh-CN"/>
              <a:t>06</a:t>
            </a:r>
            <a:endParaRPr lang="zh-CN" altLang="en-US"/>
          </a:p>
        </p:txBody>
      </p:sp>
      <p:sp>
        <p:nvSpPr>
          <p:cNvPr id="3" name="文本占位符 2">
            <a:extLst>
              <a:ext uri="{FF2B5EF4-FFF2-40B4-BE49-F238E27FC236}">
                <a16:creationId xmlns:a16="http://schemas.microsoft.com/office/drawing/2014/main" id="{4AE4DC35-FCE4-336E-2C1C-10E2427B0C06}"/>
              </a:ext>
            </a:extLst>
          </p:cNvPr>
          <p:cNvSpPr>
            <a:spLocks noGrp="1"/>
          </p:cNvSpPr>
          <p:nvPr>
            <p:ph type="body" sz="quarter" idx="3"/>
          </p:nvPr>
        </p:nvSpPr>
        <p:spPr>
          <a:xfrm>
            <a:off x="1108818" y="249381"/>
            <a:ext cx="5183188" cy="501708"/>
          </a:xfrm>
        </p:spPr>
        <p:txBody>
          <a:bodyPr>
            <a:normAutofit fontScale="92500"/>
          </a:bodyPr>
          <a:lstStyle/>
          <a:p>
            <a:r>
              <a:rPr lang="en-US" altLang="zh-CN" dirty="0"/>
              <a:t>Customer Development Supports</a:t>
            </a:r>
            <a:endParaRPr lang="zh-CN" altLang="en-US" dirty="0"/>
          </a:p>
        </p:txBody>
      </p:sp>
      <p:pic>
        <p:nvPicPr>
          <p:cNvPr id="4" name="图片 3">
            <a:extLst>
              <a:ext uri="{FF2B5EF4-FFF2-40B4-BE49-F238E27FC236}">
                <a16:creationId xmlns:a16="http://schemas.microsoft.com/office/drawing/2014/main" id="{B7D6AD3D-FF8A-DE71-1416-9FF5C0A28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66107"/>
            <a:ext cx="12192000" cy="4925786"/>
          </a:xfrm>
          <a:prstGeom prst="rect">
            <a:avLst/>
          </a:prstGeom>
        </p:spPr>
      </p:pic>
    </p:spTree>
    <p:extLst>
      <p:ext uri="{BB962C8B-B14F-4D97-AF65-F5344CB8AC3E}">
        <p14:creationId xmlns:p14="http://schemas.microsoft.com/office/powerpoint/2010/main" val="7025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06E2-92E0-CB3B-A9B9-A1D33D47C301}"/>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843225E8-30BC-1C98-C8FF-C3FDA1393476}"/>
              </a:ext>
            </a:extLst>
          </p:cNvPr>
          <p:cNvSpPr/>
          <p:nvPr>
            <p:custDataLst>
              <p:tags r:id="rId1"/>
            </p:custDataLst>
          </p:nvPr>
        </p:nvSpPr>
        <p:spPr>
          <a:xfrm>
            <a:off x="6632137" y="4688471"/>
            <a:ext cx="5559863" cy="1156855"/>
          </a:xfrm>
          <a:prstGeom prst="rect">
            <a:avLst/>
          </a:prstGeom>
          <a:solidFill>
            <a:schemeClr val="bg2">
              <a:lumMod val="9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文本占位符 1">
            <a:extLst>
              <a:ext uri="{FF2B5EF4-FFF2-40B4-BE49-F238E27FC236}">
                <a16:creationId xmlns:a16="http://schemas.microsoft.com/office/drawing/2014/main" id="{14B41F9B-AE57-FA29-D66A-9ADF5A2F0CC1}"/>
              </a:ext>
            </a:extLst>
          </p:cNvPr>
          <p:cNvSpPr>
            <a:spLocks noGrp="1"/>
          </p:cNvSpPr>
          <p:nvPr>
            <p:ph type="body" idx="1"/>
          </p:nvPr>
        </p:nvSpPr>
        <p:spPr>
          <a:xfrm>
            <a:off x="631968" y="254857"/>
            <a:ext cx="566580" cy="508027"/>
          </a:xfrm>
        </p:spPr>
        <p:txBody>
          <a:bodyPr/>
          <a:lstStyle/>
          <a:p>
            <a:r>
              <a:rPr lang="en-US" altLang="zh-CN"/>
              <a:t>07</a:t>
            </a:r>
            <a:endParaRPr lang="zh-CN" altLang="en-US"/>
          </a:p>
        </p:txBody>
      </p:sp>
      <p:sp>
        <p:nvSpPr>
          <p:cNvPr id="4" name="文本占位符 2">
            <a:extLst>
              <a:ext uri="{FF2B5EF4-FFF2-40B4-BE49-F238E27FC236}">
                <a16:creationId xmlns:a16="http://schemas.microsoft.com/office/drawing/2014/main" id="{BFCA2212-E0E1-8423-4F4F-49154618CEF8}"/>
              </a:ext>
            </a:extLst>
          </p:cNvPr>
          <p:cNvSpPr>
            <a:spLocks noGrp="1"/>
          </p:cNvSpPr>
          <p:nvPr>
            <p:ph type="body" sz="quarter" idx="3"/>
          </p:nvPr>
        </p:nvSpPr>
        <p:spPr>
          <a:xfrm>
            <a:off x="1108818" y="249381"/>
            <a:ext cx="5183188" cy="501708"/>
          </a:xfrm>
        </p:spPr>
        <p:txBody>
          <a:bodyPr/>
          <a:lstStyle/>
          <a:p>
            <a:r>
              <a:rPr lang="en-US" altLang="zh-CN"/>
              <a:t>FAQs</a:t>
            </a:r>
            <a:endParaRPr lang="zh-CN" altLang="en-US"/>
          </a:p>
        </p:txBody>
      </p:sp>
      <p:sp>
        <p:nvSpPr>
          <p:cNvPr id="5" name="内容占位符 3">
            <a:extLst>
              <a:ext uri="{FF2B5EF4-FFF2-40B4-BE49-F238E27FC236}">
                <a16:creationId xmlns:a16="http://schemas.microsoft.com/office/drawing/2014/main" id="{7E508289-1F06-121A-A9D4-9F0DEDF6E193}"/>
              </a:ext>
            </a:extLst>
          </p:cNvPr>
          <p:cNvSpPr>
            <a:spLocks noGrp="1"/>
          </p:cNvSpPr>
          <p:nvPr>
            <p:ph idx="13"/>
          </p:nvPr>
        </p:nvSpPr>
        <p:spPr>
          <a:xfrm>
            <a:off x="534365" y="901240"/>
            <a:ext cx="8290547" cy="4351338"/>
          </a:xfrm>
        </p:spPr>
        <p:txBody>
          <a:bodyPr/>
          <a:lstStyle/>
          <a:p>
            <a:pPr>
              <a:lnSpc>
                <a:spcPct val="150000"/>
              </a:lnSpc>
            </a:pPr>
            <a:r>
              <a:rPr lang="en-US" altLang="zh-CN" b="1" dirty="0">
                <a:solidFill>
                  <a:srgbClr val="FF8B1F"/>
                </a:solidFill>
              </a:rPr>
              <a:t>Part Numbers: </a:t>
            </a:r>
            <a:r>
              <a:rPr lang="en-US" altLang="zh-CN" dirty="0"/>
              <a:t>100100614 – Gemini 305, White, Bulk Packaging, V1.0</a:t>
            </a:r>
            <a:br>
              <a:rPr lang="en-US" altLang="zh-CN" dirty="0"/>
            </a:br>
            <a:r>
              <a:rPr lang="en-US" altLang="zh-CN" dirty="0"/>
              <a:t>                          100100615 – Gemini 305, White, Box Packaging, V1.0</a:t>
            </a:r>
          </a:p>
          <a:p>
            <a:pPr>
              <a:lnSpc>
                <a:spcPct val="150000"/>
              </a:lnSpc>
            </a:pPr>
            <a:r>
              <a:rPr lang="en-US" altLang="zh-CN" b="1" dirty="0">
                <a:solidFill>
                  <a:srgbClr val="FF8B1F"/>
                </a:solidFill>
              </a:rPr>
              <a:t>MPQ: </a:t>
            </a:r>
            <a:r>
              <a:rPr lang="en-US" altLang="zh-CN" dirty="0"/>
              <a:t>Boxes in Carton-30 pcs</a:t>
            </a:r>
            <a:r>
              <a:rPr lang="zh-CN" altLang="en-US" dirty="0"/>
              <a:t>；</a:t>
            </a:r>
            <a:r>
              <a:rPr lang="en-US" altLang="zh-CN" dirty="0"/>
              <a:t>Bulk in Carton</a:t>
            </a:r>
            <a:r>
              <a:rPr lang="zh-CN" altLang="en-US" dirty="0"/>
              <a:t>（</a:t>
            </a:r>
            <a:r>
              <a:rPr lang="en-US" altLang="zh-CN" dirty="0"/>
              <a:t>TBC</a:t>
            </a:r>
            <a:r>
              <a:rPr lang="zh-CN" altLang="en-US" dirty="0"/>
              <a:t>）</a:t>
            </a:r>
            <a:endParaRPr lang="en-US" altLang="zh-CN" dirty="0"/>
          </a:p>
          <a:p>
            <a:pPr>
              <a:lnSpc>
                <a:spcPct val="150000"/>
              </a:lnSpc>
            </a:pPr>
            <a:r>
              <a:rPr lang="en-US" altLang="zh-CN" b="1" dirty="0">
                <a:solidFill>
                  <a:srgbClr val="FF8B1F"/>
                </a:solidFill>
              </a:rPr>
              <a:t>What’s in the Box:</a:t>
            </a:r>
            <a:br>
              <a:rPr lang="en-US" altLang="zh-CN" dirty="0"/>
            </a:br>
            <a:r>
              <a:rPr lang="en-US" altLang="zh-CN" dirty="0"/>
              <a:t>【Gemini 305】</a:t>
            </a:r>
            <a:br>
              <a:rPr lang="zh-CN" altLang="en-US" dirty="0"/>
            </a:br>
            <a:r>
              <a:rPr lang="en-US" altLang="zh-CN" dirty="0"/>
              <a:t>-- 1x Gemini 305</a:t>
            </a:r>
            <a:br>
              <a:rPr lang="en-US" altLang="zh-CN" dirty="0"/>
            </a:br>
            <a:r>
              <a:rPr lang="en-US" altLang="zh-CN" dirty="0"/>
              <a:t>-- 1x USB Cable(1m) C to A</a:t>
            </a:r>
            <a:br>
              <a:rPr lang="en-US" altLang="zh-CN" dirty="0"/>
            </a:br>
            <a:r>
              <a:rPr lang="en-US" altLang="zh-CN" dirty="0"/>
              <a:t>-- 1x Quick Start Guide</a:t>
            </a:r>
            <a:br>
              <a:rPr lang="zh-CN" altLang="en-US" dirty="0"/>
            </a:br>
            <a:endParaRPr lang="en-US" altLang="zh-CN" dirty="0"/>
          </a:p>
          <a:p>
            <a:pPr>
              <a:lnSpc>
                <a:spcPct val="150000"/>
              </a:lnSpc>
            </a:pPr>
            <a:r>
              <a:rPr lang="en-US" altLang="zh-CN" b="1" dirty="0">
                <a:solidFill>
                  <a:srgbClr val="FF8B1F"/>
                </a:solidFill>
              </a:rPr>
              <a:t>Retail Price</a:t>
            </a:r>
            <a:r>
              <a:rPr lang="zh-CN" altLang="en-US" b="1" dirty="0">
                <a:solidFill>
                  <a:srgbClr val="FF8B1F"/>
                </a:solidFill>
              </a:rPr>
              <a:t> </a:t>
            </a:r>
            <a:r>
              <a:rPr lang="en-US" altLang="zh-CN" dirty="0"/>
              <a:t>G305: USD 229</a:t>
            </a:r>
            <a:endParaRPr lang="zh-CN" altLang="en-US" dirty="0"/>
          </a:p>
        </p:txBody>
      </p:sp>
      <p:sp>
        <p:nvSpPr>
          <p:cNvPr id="6" name="文本框 5">
            <a:extLst>
              <a:ext uri="{FF2B5EF4-FFF2-40B4-BE49-F238E27FC236}">
                <a16:creationId xmlns:a16="http://schemas.microsoft.com/office/drawing/2014/main" id="{C61C2138-CAC3-566C-E7EA-88645CA4F6F7}"/>
              </a:ext>
            </a:extLst>
          </p:cNvPr>
          <p:cNvSpPr txBox="1"/>
          <p:nvPr/>
        </p:nvSpPr>
        <p:spPr>
          <a:xfrm>
            <a:off x="5060022" y="2742582"/>
            <a:ext cx="6097772" cy="1156855"/>
          </a:xfrm>
          <a:prstGeom prst="rect">
            <a:avLst/>
          </a:prstGeom>
          <a:noFill/>
        </p:spPr>
        <p:txBody>
          <a:bodyPr wrap="square">
            <a:spAutoFit/>
          </a:bodyPr>
          <a:lstStyle/>
          <a:p>
            <a:pP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【Gemini 305】</a:t>
            </a:r>
            <a:r>
              <a:rPr lang="zh-CN" altLang="en-US" sz="1600" dirty="0">
                <a:solidFill>
                  <a:schemeClr val="bg1"/>
                </a:solidFill>
                <a:latin typeface="微软雅黑" panose="020B0503020204020204" pitchFamily="34" charset="-122"/>
                <a:ea typeface="微软雅黑" panose="020B0503020204020204" pitchFamily="34" charset="-122"/>
              </a:rPr>
              <a:t>托盘</a:t>
            </a:r>
            <a:br>
              <a:rPr lang="zh-CN" altLang="en-US" sz="1600" dirty="0">
                <a:solidFill>
                  <a:schemeClr val="bg1"/>
                </a:solidFill>
                <a:latin typeface="微软雅黑" panose="020B0503020204020204" pitchFamily="34" charset="-122"/>
                <a:ea typeface="微软雅黑" panose="020B0503020204020204" pitchFamily="34" charset="-122"/>
              </a:rPr>
            </a:br>
            <a:r>
              <a:rPr lang="en-US" altLang="zh-CN" sz="1600" dirty="0">
                <a:solidFill>
                  <a:schemeClr val="bg1"/>
                </a:solidFill>
                <a:latin typeface="微软雅黑" panose="020B0503020204020204" pitchFamily="34" charset="-122"/>
                <a:ea typeface="微软雅黑" panose="020B0503020204020204" pitchFamily="34" charset="-122"/>
              </a:rPr>
              <a:t>-- Gemini 305</a:t>
            </a:r>
            <a:r>
              <a:rPr lang="zh-CN" altLang="en-US" sz="1600" dirty="0">
                <a:solidFill>
                  <a:schemeClr val="bg1"/>
                </a:solidFill>
                <a:latin typeface="微软雅黑" panose="020B0503020204020204" pitchFamily="34" charset="-122"/>
                <a:ea typeface="微软雅黑" panose="020B0503020204020204" pitchFamily="34" charset="-122"/>
              </a:rPr>
              <a:t>相机</a:t>
            </a:r>
            <a:br>
              <a:rPr lang="zh-CN" altLang="en-US" sz="1600" dirty="0">
                <a:solidFill>
                  <a:schemeClr val="bg1"/>
                </a:solidFill>
                <a:latin typeface="微软雅黑" panose="020B0503020204020204" pitchFamily="34" charset="-122"/>
                <a:ea typeface="微软雅黑" panose="020B0503020204020204" pitchFamily="34" charset="-122"/>
              </a:rPr>
            </a:b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0152C90C-44F9-8E15-5F66-DEF8037ECB57}"/>
              </a:ext>
            </a:extLst>
          </p:cNvPr>
          <p:cNvSpPr txBox="1"/>
          <p:nvPr/>
        </p:nvSpPr>
        <p:spPr>
          <a:xfrm>
            <a:off x="534365" y="4972364"/>
            <a:ext cx="6097772" cy="1156855"/>
          </a:xfrm>
          <a:prstGeom prst="rect">
            <a:avLst/>
          </a:prstGeom>
          <a:noFill/>
        </p:spPr>
        <p:txBody>
          <a:bodyPr wrap="square">
            <a:spAutoFit/>
          </a:bodyPr>
          <a:lstStyle/>
          <a:p>
            <a:pPr>
              <a:lnSpc>
                <a:spcPct val="150000"/>
              </a:lnSpc>
            </a:pPr>
            <a:r>
              <a:rPr lang="en-US" altLang="zh-CN" sz="1600" b="1" dirty="0">
                <a:solidFill>
                  <a:srgbClr val="FF8B1F"/>
                </a:solidFill>
                <a:latin typeface="微软雅黑" panose="020B0503020204020204" pitchFamily="34" charset="-122"/>
                <a:ea typeface="微软雅黑" panose="020B0503020204020204" pitchFamily="34" charset="-122"/>
              </a:rPr>
              <a:t>Certifications</a:t>
            </a:r>
          </a:p>
          <a:p>
            <a:pPr>
              <a:lnSpc>
                <a:spcPct val="150000"/>
              </a:lnSpc>
            </a:pPr>
            <a:r>
              <a:rPr lang="en-US" altLang="zh-CN" sz="1600" dirty="0">
                <a:latin typeface="微软雅黑" panose="020B0503020204020204" pitchFamily="34" charset="-122"/>
                <a:ea typeface="微软雅黑" panose="020B0503020204020204" pitchFamily="34" charset="-122"/>
              </a:rPr>
              <a:t>Environmental Compliance</a:t>
            </a:r>
            <a:r>
              <a:rPr lang="en-US" altLang="zh-CN" sz="1600" dirty="0"/>
              <a:t>: </a:t>
            </a:r>
            <a:r>
              <a:rPr lang="en-US" altLang="zh-CN" sz="1600" dirty="0">
                <a:latin typeface="微软雅黑" panose="020B0503020204020204" pitchFamily="34" charset="-122"/>
                <a:ea typeface="微软雅黑" panose="020B0503020204020204" pitchFamily="34" charset="-122"/>
              </a:rPr>
              <a:t>ROHS</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Reach</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WEEE</a:t>
            </a:r>
            <a:br>
              <a:rPr lang="en-US" altLang="zh-CN" sz="1600" dirty="0">
                <a:latin typeface="微软雅黑" panose="020B0503020204020204" pitchFamily="34" charset="-122"/>
                <a:ea typeface="微软雅黑" panose="020B0503020204020204" pitchFamily="34" charset="-122"/>
              </a:rPr>
            </a:br>
            <a:r>
              <a:rPr lang="en-US" altLang="zh-CN" sz="1600" dirty="0">
                <a:latin typeface="微软雅黑" panose="020B0503020204020204" pitchFamily="34" charset="-122"/>
                <a:ea typeface="微软雅黑" panose="020B0503020204020204" pitchFamily="34" charset="-122"/>
              </a:rPr>
              <a:t>EMC</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KC</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CE</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FCC</a:t>
            </a:r>
            <a:endParaRPr lang="zh-CN" altLang="en-US" sz="1600"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42AB6D65-A059-2719-4094-CEE5C5239786}"/>
              </a:ext>
            </a:extLst>
          </p:cNvPr>
          <p:cNvSpPr txBox="1"/>
          <p:nvPr/>
        </p:nvSpPr>
        <p:spPr>
          <a:xfrm>
            <a:off x="6867525" y="4858816"/>
            <a:ext cx="9025228" cy="787523"/>
          </a:xfrm>
          <a:prstGeom prst="rect">
            <a:avLst/>
          </a:prstGeom>
          <a:noFill/>
        </p:spPr>
        <p:txBody>
          <a:bodyPr wrap="square">
            <a:spAutoFit/>
          </a:bodyPr>
          <a:lstStyle/>
          <a:p>
            <a:pPr>
              <a:lnSpc>
                <a:spcPct val="150000"/>
              </a:lnSpc>
            </a:pPr>
            <a:r>
              <a:rPr lang="en-US" altLang="zh-CN" sz="1600" b="1" u="sng" dirty="0">
                <a:latin typeface="微软雅黑" panose="020B0503020204020204" pitchFamily="34" charset="-122"/>
                <a:ea typeface="微软雅黑" panose="020B0503020204020204" pitchFamily="34" charset="-122"/>
              </a:rPr>
              <a:t>Sample availability: End of December</a:t>
            </a:r>
            <a:br>
              <a:rPr lang="zh-CN" altLang="en-US" sz="1600" b="1" u="sng" dirty="0">
                <a:latin typeface="微软雅黑" panose="020B0503020204020204" pitchFamily="34" charset="-122"/>
                <a:ea typeface="微软雅黑" panose="020B0503020204020204" pitchFamily="34" charset="-122"/>
              </a:rPr>
            </a:br>
            <a:r>
              <a:rPr lang="en-US" altLang="zh-CN" sz="1600" b="1" u="sng" dirty="0">
                <a:latin typeface="微软雅黑" panose="020B0503020204020204" pitchFamily="34" charset="-122"/>
                <a:ea typeface="微软雅黑" panose="020B0503020204020204" pitchFamily="34" charset="-122"/>
              </a:rPr>
              <a:t>Commercial availability: End of January 2026</a:t>
            </a:r>
            <a:endParaRPr lang="zh-CN" altLang="en-US" sz="1600" b="1" u="sng" dirty="0">
              <a:latin typeface="微软雅黑" panose="020B0503020204020204" pitchFamily="34" charset="-122"/>
              <a:ea typeface="微软雅黑" panose="020B0503020204020204" pitchFamily="34" charset="-122"/>
            </a:endParaRPr>
          </a:p>
        </p:txBody>
      </p:sp>
      <p:pic>
        <p:nvPicPr>
          <p:cNvPr id="9" name="图片 8">
            <a:extLst>
              <a:ext uri="{FF2B5EF4-FFF2-40B4-BE49-F238E27FC236}">
                <a16:creationId xmlns:a16="http://schemas.microsoft.com/office/drawing/2014/main" id="{42E5A3E9-11A7-4AA8-6FAF-30FF63D66E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8592" y="1430204"/>
            <a:ext cx="2451046" cy="1837233"/>
          </a:xfrm>
          <a:prstGeom prst="rect">
            <a:avLst/>
          </a:prstGeom>
          <a:ln>
            <a:noFill/>
          </a:ln>
          <a:effectLst>
            <a:outerShdw blurRad="190500" algn="tl" rotWithShape="0">
              <a:srgbClr val="000000">
                <a:alpha val="70000"/>
              </a:srgbClr>
            </a:outerShdw>
          </a:effectLst>
        </p:spPr>
      </p:pic>
      <p:sp>
        <p:nvSpPr>
          <p:cNvPr id="10" name="文本框 9">
            <a:extLst>
              <a:ext uri="{FF2B5EF4-FFF2-40B4-BE49-F238E27FC236}">
                <a16:creationId xmlns:a16="http://schemas.microsoft.com/office/drawing/2014/main" id="{0B247D09-7202-7D2E-FA8B-5AD8C57DA1DA}"/>
              </a:ext>
            </a:extLst>
          </p:cNvPr>
          <p:cNvSpPr txBox="1"/>
          <p:nvPr/>
        </p:nvSpPr>
        <p:spPr>
          <a:xfrm>
            <a:off x="8535173" y="3367203"/>
            <a:ext cx="2617883" cy="338554"/>
          </a:xfrm>
          <a:prstGeom prst="rect">
            <a:avLst/>
          </a:prstGeom>
          <a:noFill/>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Box Packaging</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2767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1949831" y="2829197"/>
            <a:ext cx="8292337" cy="922020"/>
          </a:xfrm>
          <a:prstGeom prst="rect">
            <a:avLst/>
          </a:prstGeom>
        </p:spPr>
        <p:txBody>
          <a:bodyPr wrap="square">
            <a:spAutoFit/>
          </a:bodyPr>
          <a:lstStyle/>
          <a:p>
            <a:pPr algn="ctr"/>
            <a:r>
              <a:rPr lang="en-US" altLang="zh-CN" sz="5400" b="1" dirty="0">
                <a:solidFill>
                  <a:schemeClr val="bg1"/>
                </a:solidFill>
                <a:latin typeface="Poppins" panose="00000500000000000000" charset="0"/>
                <a:ea typeface="微软雅黑" panose="020B0503020204020204" pitchFamily="34" charset="-122"/>
                <a:cs typeface="Poppins" panose="00000500000000000000" charset="0"/>
              </a:rPr>
              <a:t>THANK YOU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Y4ZDkyNTEyZjY2NTRhYzk2MTYxNTVmYThkYjYxMGY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1425</TotalTime>
  <Words>1243</Words>
  <Application>Microsoft Office PowerPoint</Application>
  <PresentationFormat>宽屏</PresentationFormat>
  <Paragraphs>153</Paragraphs>
  <Slides>17</Slides>
  <Notes>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17</vt:i4>
      </vt:variant>
    </vt:vector>
  </HeadingPairs>
  <TitlesOfParts>
    <vt:vector size="22" baseType="lpstr">
      <vt:lpstr>微软雅黑</vt:lpstr>
      <vt:lpstr>Arial</vt:lpstr>
      <vt:lpstr>Calibri</vt:lpstr>
      <vt:lpstr>Poppins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研发-蒋勋</dc:creator>
  <cp:lastModifiedBy>Susy Lau</cp:lastModifiedBy>
  <cp:revision>152</cp:revision>
  <dcterms:created xsi:type="dcterms:W3CDTF">2015-05-05T08:02:00Z</dcterms:created>
  <dcterms:modified xsi:type="dcterms:W3CDTF">2026-01-14T09:02:27Z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2052-12.1.0.18608</vt:lpwstr>
  </property>
  <property fmtid="{D5CDD505-2E9C-101B-9397-08002B2CF9AE}" pid="3" name="ICV">
    <vt:lpwstr>F9771385613948588D8A8CB4CC0B1595_12</vt:lpwstr>
  </property>
</Properties>
</file>